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notesMasterIdLst>
    <p:notesMasterId r:id="rId13"/>
  </p:notesMasterIdLst>
  <p:sldIdLst>
    <p:sldId id="268" r:id="rId2"/>
    <p:sldId id="258" r:id="rId3"/>
    <p:sldId id="261" r:id="rId4"/>
    <p:sldId id="256" r:id="rId5"/>
    <p:sldId id="275" r:id="rId6"/>
    <p:sldId id="262" r:id="rId7"/>
    <p:sldId id="270" r:id="rId8"/>
    <p:sldId id="271" r:id="rId9"/>
    <p:sldId id="272" r:id="rId10"/>
    <p:sldId id="273" r:id="rId11"/>
    <p:sldId id="274" r:id="rId12"/>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3" autoAdjust="0"/>
    <p:restoredTop sz="94660"/>
  </p:normalViewPr>
  <p:slideViewPr>
    <p:cSldViewPr snapToGrid="0">
      <p:cViewPr varScale="1">
        <p:scale>
          <a:sx n="115" d="100"/>
          <a:sy n="115" d="100"/>
        </p:scale>
        <p:origin x="372"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1FF87F-9ED9-43BA-927F-37677B887937}" type="datetimeFigureOut">
              <a:rPr lang="es-CO" smtClean="0"/>
              <a:pPr/>
              <a:t>30/08/2017</a:t>
            </a:fld>
            <a:endParaRPr lang="es-C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995CBF-7994-45C7-BBE0-E06FE66A5FEA}" type="slidenum">
              <a:rPr lang="es-CO" smtClean="0"/>
              <a:pPr/>
              <a:t>‹Nº›</a:t>
            </a:fld>
            <a:endParaRPr lang="es-CO"/>
          </a:p>
        </p:txBody>
      </p:sp>
    </p:spTree>
    <p:extLst>
      <p:ext uri="{BB962C8B-B14F-4D97-AF65-F5344CB8AC3E}">
        <p14:creationId xmlns:p14="http://schemas.microsoft.com/office/powerpoint/2010/main" val="13031501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C86DFA9D-40E7-49CC-9571-4580777E2CE8}" type="datetimeFigureOut">
              <a:rPr lang="es-CO" smtClean="0"/>
              <a:pPr/>
              <a:t>30/08/2017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343838-63E3-4AA0-AE71-07F76F0DBBBD}" type="slidenum">
              <a:rPr lang="es-CO" smtClean="0"/>
              <a:pPr/>
              <a:t>‹Nº›</a:t>
            </a:fld>
            <a:endParaRPr lang="es-CO"/>
          </a:p>
        </p:txBody>
      </p:sp>
    </p:spTree>
    <p:extLst>
      <p:ext uri="{BB962C8B-B14F-4D97-AF65-F5344CB8AC3E}">
        <p14:creationId xmlns:p14="http://schemas.microsoft.com/office/powerpoint/2010/main" val="2434961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86DFA9D-40E7-49CC-9571-4580777E2CE8}" type="datetimeFigureOut">
              <a:rPr lang="es-CO" smtClean="0"/>
              <a:pPr/>
              <a:t>30/08/2017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343838-63E3-4AA0-AE71-07F76F0DBBBD}" type="slidenum">
              <a:rPr lang="es-CO" smtClean="0"/>
              <a:pPr/>
              <a:t>‹Nº›</a:t>
            </a:fld>
            <a:endParaRPr lang="es-CO"/>
          </a:p>
        </p:txBody>
      </p:sp>
    </p:spTree>
    <p:extLst>
      <p:ext uri="{BB962C8B-B14F-4D97-AF65-F5344CB8AC3E}">
        <p14:creationId xmlns:p14="http://schemas.microsoft.com/office/powerpoint/2010/main" val="2895970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86DFA9D-40E7-49CC-9571-4580777E2CE8}" type="datetimeFigureOut">
              <a:rPr lang="es-CO" smtClean="0"/>
              <a:pPr/>
              <a:t>30/08/2017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343838-63E3-4AA0-AE71-07F76F0DBBBD}" type="slidenum">
              <a:rPr lang="es-CO" smtClean="0"/>
              <a:pPr/>
              <a:t>‹Nº›</a:t>
            </a:fld>
            <a:endParaRPr lang="es-CO"/>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104274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86DFA9D-40E7-49CC-9571-4580777E2CE8}" type="datetimeFigureOut">
              <a:rPr lang="es-CO" smtClean="0"/>
              <a:pPr/>
              <a:t>30/08/2017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343838-63E3-4AA0-AE71-07F76F0DBBBD}" type="slidenum">
              <a:rPr lang="es-CO" smtClean="0"/>
              <a:pPr/>
              <a:t>‹Nº›</a:t>
            </a:fld>
            <a:endParaRPr lang="es-CO"/>
          </a:p>
        </p:txBody>
      </p:sp>
    </p:spTree>
    <p:extLst>
      <p:ext uri="{BB962C8B-B14F-4D97-AF65-F5344CB8AC3E}">
        <p14:creationId xmlns:p14="http://schemas.microsoft.com/office/powerpoint/2010/main" val="25041871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86DFA9D-40E7-49CC-9571-4580777E2CE8}" type="datetimeFigureOut">
              <a:rPr lang="es-CO" smtClean="0"/>
              <a:pPr/>
              <a:t>30/08/2017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343838-63E3-4AA0-AE71-07F76F0DBBBD}" type="slidenum">
              <a:rPr lang="es-CO" smtClean="0"/>
              <a:pPr/>
              <a:t>‹Nº›</a:t>
            </a:fld>
            <a:endParaRPr lang="es-CO"/>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2668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86DFA9D-40E7-49CC-9571-4580777E2CE8}" type="datetimeFigureOut">
              <a:rPr lang="es-CO" smtClean="0"/>
              <a:pPr/>
              <a:t>30/08/2017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343838-63E3-4AA0-AE71-07F76F0DBBBD}" type="slidenum">
              <a:rPr lang="es-CO" smtClean="0"/>
              <a:pPr/>
              <a:t>‹Nº›</a:t>
            </a:fld>
            <a:endParaRPr lang="es-CO"/>
          </a:p>
        </p:txBody>
      </p:sp>
    </p:spTree>
    <p:extLst>
      <p:ext uri="{BB962C8B-B14F-4D97-AF65-F5344CB8AC3E}">
        <p14:creationId xmlns:p14="http://schemas.microsoft.com/office/powerpoint/2010/main" val="23790634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86DFA9D-40E7-49CC-9571-4580777E2CE8}" type="datetimeFigureOut">
              <a:rPr lang="es-CO" smtClean="0"/>
              <a:pPr/>
              <a:t>30/08/2017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343838-63E3-4AA0-AE71-07F76F0DBBBD}" type="slidenum">
              <a:rPr lang="es-CO" smtClean="0"/>
              <a:pPr/>
              <a:t>‹Nº›</a:t>
            </a:fld>
            <a:endParaRPr lang="es-CO"/>
          </a:p>
        </p:txBody>
      </p:sp>
    </p:spTree>
    <p:extLst>
      <p:ext uri="{BB962C8B-B14F-4D97-AF65-F5344CB8AC3E}">
        <p14:creationId xmlns:p14="http://schemas.microsoft.com/office/powerpoint/2010/main" val="12356113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86DFA9D-40E7-49CC-9571-4580777E2CE8}" type="datetimeFigureOut">
              <a:rPr lang="es-CO" smtClean="0"/>
              <a:pPr/>
              <a:t>30/08/2017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343838-63E3-4AA0-AE71-07F76F0DBBBD}" type="slidenum">
              <a:rPr lang="es-CO" smtClean="0"/>
              <a:pPr/>
              <a:t>‹Nº›</a:t>
            </a:fld>
            <a:endParaRPr lang="es-CO"/>
          </a:p>
        </p:txBody>
      </p:sp>
    </p:spTree>
    <p:extLst>
      <p:ext uri="{BB962C8B-B14F-4D97-AF65-F5344CB8AC3E}">
        <p14:creationId xmlns:p14="http://schemas.microsoft.com/office/powerpoint/2010/main" val="2091248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86DFA9D-40E7-49CC-9571-4580777E2CE8}" type="datetimeFigureOut">
              <a:rPr lang="es-CO" smtClean="0"/>
              <a:pPr/>
              <a:t>30/08/2017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343838-63E3-4AA0-AE71-07F76F0DBBBD}" type="slidenum">
              <a:rPr lang="es-CO" smtClean="0"/>
              <a:pPr/>
              <a:t>‹Nº›</a:t>
            </a:fld>
            <a:endParaRPr lang="es-CO"/>
          </a:p>
        </p:txBody>
      </p:sp>
    </p:spTree>
    <p:extLst>
      <p:ext uri="{BB962C8B-B14F-4D97-AF65-F5344CB8AC3E}">
        <p14:creationId xmlns:p14="http://schemas.microsoft.com/office/powerpoint/2010/main" val="335545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86DFA9D-40E7-49CC-9571-4580777E2CE8}" type="datetimeFigureOut">
              <a:rPr lang="es-CO" smtClean="0"/>
              <a:pPr/>
              <a:t>30/08/2017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343838-63E3-4AA0-AE71-07F76F0DBBBD}" type="slidenum">
              <a:rPr lang="es-CO" smtClean="0"/>
              <a:pPr/>
              <a:t>‹Nº›</a:t>
            </a:fld>
            <a:endParaRPr lang="es-CO"/>
          </a:p>
        </p:txBody>
      </p:sp>
    </p:spTree>
    <p:extLst>
      <p:ext uri="{BB962C8B-B14F-4D97-AF65-F5344CB8AC3E}">
        <p14:creationId xmlns:p14="http://schemas.microsoft.com/office/powerpoint/2010/main" val="579136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C86DFA9D-40E7-49CC-9571-4580777E2CE8}" type="datetimeFigureOut">
              <a:rPr lang="es-CO" smtClean="0"/>
              <a:pPr/>
              <a:t>30/08/2017</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2343838-63E3-4AA0-AE71-07F76F0DBBBD}" type="slidenum">
              <a:rPr lang="es-CO" smtClean="0"/>
              <a:pPr/>
              <a:t>‹Nº›</a:t>
            </a:fld>
            <a:endParaRPr lang="es-CO"/>
          </a:p>
        </p:txBody>
      </p:sp>
    </p:spTree>
    <p:extLst>
      <p:ext uri="{BB962C8B-B14F-4D97-AF65-F5344CB8AC3E}">
        <p14:creationId xmlns:p14="http://schemas.microsoft.com/office/powerpoint/2010/main" val="804895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C86DFA9D-40E7-49CC-9571-4580777E2CE8}" type="datetimeFigureOut">
              <a:rPr lang="es-CO" smtClean="0"/>
              <a:pPr/>
              <a:t>30/08/2017</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E2343838-63E3-4AA0-AE71-07F76F0DBBBD}" type="slidenum">
              <a:rPr lang="es-CO" smtClean="0"/>
              <a:pPr/>
              <a:t>‹Nº›</a:t>
            </a:fld>
            <a:endParaRPr lang="es-CO"/>
          </a:p>
        </p:txBody>
      </p:sp>
    </p:spTree>
    <p:extLst>
      <p:ext uri="{BB962C8B-B14F-4D97-AF65-F5344CB8AC3E}">
        <p14:creationId xmlns:p14="http://schemas.microsoft.com/office/powerpoint/2010/main" val="2489996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C86DFA9D-40E7-49CC-9571-4580777E2CE8}" type="datetimeFigureOut">
              <a:rPr lang="es-CO" smtClean="0"/>
              <a:pPr/>
              <a:t>30/08/2017</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E2343838-63E3-4AA0-AE71-07F76F0DBBBD}" type="slidenum">
              <a:rPr lang="es-CO" smtClean="0"/>
              <a:pPr/>
              <a:t>‹Nº›</a:t>
            </a:fld>
            <a:endParaRPr lang="es-CO"/>
          </a:p>
        </p:txBody>
      </p:sp>
    </p:spTree>
    <p:extLst>
      <p:ext uri="{BB962C8B-B14F-4D97-AF65-F5344CB8AC3E}">
        <p14:creationId xmlns:p14="http://schemas.microsoft.com/office/powerpoint/2010/main" val="1778093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6DFA9D-40E7-49CC-9571-4580777E2CE8}" type="datetimeFigureOut">
              <a:rPr lang="es-CO" smtClean="0"/>
              <a:pPr/>
              <a:t>30/08/2017</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E2343838-63E3-4AA0-AE71-07F76F0DBBBD}" type="slidenum">
              <a:rPr lang="es-CO" smtClean="0"/>
              <a:pPr/>
              <a:t>‹Nº›</a:t>
            </a:fld>
            <a:endParaRPr lang="es-CO"/>
          </a:p>
        </p:txBody>
      </p:sp>
    </p:spTree>
    <p:extLst>
      <p:ext uri="{BB962C8B-B14F-4D97-AF65-F5344CB8AC3E}">
        <p14:creationId xmlns:p14="http://schemas.microsoft.com/office/powerpoint/2010/main" val="705648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86DFA9D-40E7-49CC-9571-4580777E2CE8}" type="datetimeFigureOut">
              <a:rPr lang="es-CO" smtClean="0"/>
              <a:pPr/>
              <a:t>30/08/2017</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2343838-63E3-4AA0-AE71-07F76F0DBBBD}" type="slidenum">
              <a:rPr lang="es-CO" smtClean="0"/>
              <a:pPr/>
              <a:t>‹Nº›</a:t>
            </a:fld>
            <a:endParaRPr lang="es-CO"/>
          </a:p>
        </p:txBody>
      </p:sp>
    </p:spTree>
    <p:extLst>
      <p:ext uri="{BB962C8B-B14F-4D97-AF65-F5344CB8AC3E}">
        <p14:creationId xmlns:p14="http://schemas.microsoft.com/office/powerpoint/2010/main" val="67289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2343838-63E3-4AA0-AE71-07F76F0DBBBD}" type="slidenum">
              <a:rPr lang="es-CO" smtClean="0"/>
              <a:pPr/>
              <a:t>‹Nº›</a:t>
            </a:fld>
            <a:endParaRPr lang="es-CO"/>
          </a:p>
        </p:txBody>
      </p:sp>
      <p:sp>
        <p:nvSpPr>
          <p:cNvPr id="5" name="Date Placeholder 4"/>
          <p:cNvSpPr>
            <a:spLocks noGrp="1"/>
          </p:cNvSpPr>
          <p:nvPr>
            <p:ph type="dt" sz="half" idx="10"/>
          </p:nvPr>
        </p:nvSpPr>
        <p:spPr/>
        <p:txBody>
          <a:bodyPr/>
          <a:lstStyle/>
          <a:p>
            <a:fld id="{C86DFA9D-40E7-49CC-9571-4580777E2CE8}" type="datetimeFigureOut">
              <a:rPr lang="es-CO" smtClean="0"/>
              <a:pPr/>
              <a:t>30/08/2017</a:t>
            </a:fld>
            <a:endParaRPr lang="es-CO"/>
          </a:p>
        </p:txBody>
      </p:sp>
    </p:spTree>
    <p:extLst>
      <p:ext uri="{BB962C8B-B14F-4D97-AF65-F5344CB8AC3E}">
        <p14:creationId xmlns:p14="http://schemas.microsoft.com/office/powerpoint/2010/main" val="493961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86DFA9D-40E7-49CC-9571-4580777E2CE8}" type="datetimeFigureOut">
              <a:rPr lang="es-CO" smtClean="0"/>
              <a:pPr/>
              <a:t>30/08/2017</a:t>
            </a:fld>
            <a:endParaRPr lang="es-CO"/>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2343838-63E3-4AA0-AE71-07F76F0DBBBD}" type="slidenum">
              <a:rPr lang="es-CO" smtClean="0"/>
              <a:pPr/>
              <a:t>‹Nº›</a:t>
            </a:fld>
            <a:endParaRPr lang="es-CO"/>
          </a:p>
        </p:txBody>
      </p:sp>
    </p:spTree>
    <p:extLst>
      <p:ext uri="{BB962C8B-B14F-4D97-AF65-F5344CB8AC3E}">
        <p14:creationId xmlns:p14="http://schemas.microsoft.com/office/powerpoint/2010/main" val="2701026593"/>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239843" y="404735"/>
            <a:ext cx="11587397" cy="707886"/>
          </a:xfrm>
          <a:prstGeom prst="rect">
            <a:avLst/>
          </a:prstGeom>
          <a:noFill/>
        </p:spPr>
        <p:txBody>
          <a:bodyPr wrap="square" rtlCol="0">
            <a:spAutoFit/>
          </a:bodyPr>
          <a:lstStyle/>
          <a:p>
            <a:pPr algn="ctr"/>
            <a:r>
              <a:rPr lang="es-CO" sz="4000" b="1" dirty="0" smtClean="0">
                <a:latin typeface="Algerian" panose="04020705040A02060702" pitchFamily="82" charset="0"/>
              </a:rPr>
              <a:t>Tipos de datos en MYSQL</a:t>
            </a:r>
            <a:endParaRPr lang="es-CO" sz="4000" b="1" dirty="0">
              <a:latin typeface="Algerian" panose="04020705040A02060702" pitchFamily="82" charset="0"/>
            </a:endParaRPr>
          </a:p>
        </p:txBody>
      </p:sp>
      <p:sp>
        <p:nvSpPr>
          <p:cNvPr id="5" name="CuadroTexto 4"/>
          <p:cNvSpPr txBox="1"/>
          <p:nvPr/>
        </p:nvSpPr>
        <p:spPr>
          <a:xfrm>
            <a:off x="239843" y="1484026"/>
            <a:ext cx="11797259" cy="4970591"/>
          </a:xfrm>
          <a:prstGeom prst="rect">
            <a:avLst/>
          </a:prstGeom>
          <a:noFill/>
        </p:spPr>
        <p:txBody>
          <a:bodyPr wrap="square" rtlCol="0">
            <a:spAutoFit/>
          </a:bodyPr>
          <a:lstStyle/>
          <a:p>
            <a:pPr algn="just"/>
            <a:r>
              <a:rPr lang="es-CO" sz="1500" b="1" dirty="0">
                <a:solidFill>
                  <a:srgbClr val="FF0000"/>
                </a:solidFill>
                <a:latin typeface="Arial" panose="020B0604020202020204" pitchFamily="34" charset="0"/>
                <a:cs typeface="Arial" panose="020B0604020202020204" pitchFamily="34" charset="0"/>
              </a:rPr>
              <a:t>CHAR: </a:t>
            </a:r>
            <a:r>
              <a:rPr lang="es-CO" sz="1500" dirty="0">
                <a:latin typeface="Arial" panose="020B0604020202020204" pitchFamily="34" charset="0"/>
                <a:cs typeface="Arial" panose="020B0604020202020204" pitchFamily="34" charset="0"/>
              </a:rPr>
              <a:t>Define una cadena de longitud fija. Su rango es de 1 a 255 caracteres.</a:t>
            </a:r>
          </a:p>
          <a:p>
            <a:pPr algn="just"/>
            <a:endParaRPr lang="es-CO" sz="1500" b="1" dirty="0" smtClean="0">
              <a:solidFill>
                <a:srgbClr val="FF0000"/>
              </a:solidFill>
              <a:latin typeface="Arial" panose="020B0604020202020204" pitchFamily="34" charset="0"/>
              <a:cs typeface="Arial" panose="020B0604020202020204" pitchFamily="34" charset="0"/>
            </a:endParaRPr>
          </a:p>
          <a:p>
            <a:pPr algn="just"/>
            <a:r>
              <a:rPr lang="es-CO" sz="1500" b="1" dirty="0" smtClean="0">
                <a:solidFill>
                  <a:srgbClr val="FF0000"/>
                </a:solidFill>
                <a:latin typeface="Arial" panose="020B0604020202020204" pitchFamily="34" charset="0"/>
                <a:cs typeface="Arial" panose="020B0604020202020204" pitchFamily="34" charset="0"/>
              </a:rPr>
              <a:t>VARCHAR</a:t>
            </a:r>
            <a:r>
              <a:rPr lang="es-CO" sz="1500" b="1" dirty="0" smtClean="0">
                <a:solidFill>
                  <a:srgbClr val="FF0000"/>
                </a:solidFill>
                <a:latin typeface="Arial" panose="020B0604020202020204" pitchFamily="34" charset="0"/>
                <a:cs typeface="Arial" panose="020B0604020202020204" pitchFamily="34" charset="0"/>
              </a:rPr>
              <a:t>: </a:t>
            </a:r>
            <a:r>
              <a:rPr lang="es-CO" sz="1500" dirty="0" smtClean="0">
                <a:latin typeface="Arial" panose="020B0604020202020204" pitchFamily="34" charset="0"/>
                <a:cs typeface="Arial" panose="020B0604020202020204" pitchFamily="34" charset="0"/>
              </a:rPr>
              <a:t>Este </a:t>
            </a:r>
            <a:r>
              <a:rPr lang="es-CO" sz="1500" dirty="0" smtClean="0">
                <a:latin typeface="Arial" panose="020B0604020202020204" pitchFamily="34" charset="0"/>
                <a:cs typeface="Arial" panose="020B0604020202020204" pitchFamily="34" charset="0"/>
              </a:rPr>
              <a:t>tipo de dato define una cadena de longitud variable en la cual determinamos una cadena de longitud variable en la que se pude determinar el máximo de caracteres que tendrá el campo.</a:t>
            </a:r>
          </a:p>
          <a:p>
            <a:pPr algn="just"/>
            <a:endParaRPr lang="es-CO" sz="1500" dirty="0">
              <a:latin typeface="Arial" panose="020B0604020202020204" pitchFamily="34" charset="0"/>
              <a:cs typeface="Arial" panose="020B0604020202020204" pitchFamily="34" charset="0"/>
            </a:endParaRPr>
          </a:p>
          <a:p>
            <a:pPr algn="just"/>
            <a:r>
              <a:rPr lang="es-CO" sz="1500" b="1" dirty="0" smtClean="0">
                <a:solidFill>
                  <a:srgbClr val="FF0000"/>
                </a:solidFill>
                <a:latin typeface="Arial" panose="020B0604020202020204" pitchFamily="34" charset="0"/>
                <a:cs typeface="Arial" panose="020B0604020202020204" pitchFamily="34" charset="0"/>
              </a:rPr>
              <a:t>INTEGER: </a:t>
            </a:r>
            <a:r>
              <a:rPr lang="es-CO" sz="1500" dirty="0" smtClean="0">
                <a:latin typeface="Arial" panose="020B0604020202020204" pitchFamily="34" charset="0"/>
                <a:cs typeface="Arial" panose="020B0604020202020204" pitchFamily="34" charset="0"/>
              </a:rPr>
              <a:t>Se usa para guardar valores # enteros, de -</a:t>
            </a:r>
            <a:r>
              <a:rPr lang="es-CO" sz="1500" dirty="0" smtClean="0">
                <a:latin typeface="Arial" panose="020B0604020202020204" pitchFamily="34" charset="0"/>
                <a:cs typeface="Arial" panose="020B0604020202020204" pitchFamily="34" charset="0"/>
              </a:rPr>
              <a:t>2.000.000.000 </a:t>
            </a:r>
            <a:r>
              <a:rPr lang="es-CO" sz="1500" dirty="0" smtClean="0">
                <a:latin typeface="Arial" panose="020B0604020202020204" pitchFamily="34" charset="0"/>
                <a:cs typeface="Arial" panose="020B0604020202020204" pitchFamily="34" charset="0"/>
              </a:rPr>
              <a:t>a </a:t>
            </a:r>
            <a:r>
              <a:rPr lang="es-CO" sz="1500" dirty="0" smtClean="0">
                <a:latin typeface="Arial" panose="020B0604020202020204" pitchFamily="34" charset="0"/>
                <a:cs typeface="Arial" panose="020B0604020202020204" pitchFamily="34" charset="0"/>
              </a:rPr>
              <a:t>2.000.000.000 </a:t>
            </a:r>
            <a:r>
              <a:rPr lang="es-CO" sz="1500" dirty="0" smtClean="0">
                <a:latin typeface="Arial" panose="020B0604020202020204" pitchFamily="34" charset="0"/>
                <a:cs typeface="Arial" panose="020B0604020202020204" pitchFamily="34" charset="0"/>
              </a:rPr>
              <a:t>aproximadamente. Se define cuando queremos representar cantidades</a:t>
            </a:r>
            <a:r>
              <a:rPr lang="es-CO" sz="1500" dirty="0" smtClean="0">
                <a:latin typeface="Arial" panose="020B0604020202020204" pitchFamily="34" charset="0"/>
                <a:cs typeface="Arial" panose="020B0604020202020204" pitchFamily="34" charset="0"/>
              </a:rPr>
              <a:t>.</a:t>
            </a:r>
          </a:p>
          <a:p>
            <a:pPr algn="just"/>
            <a:endParaRPr lang="es-CO" sz="1500" b="1" dirty="0">
              <a:solidFill>
                <a:srgbClr val="FF0000"/>
              </a:solidFill>
              <a:latin typeface="Arial" panose="020B0604020202020204" pitchFamily="34" charset="0"/>
              <a:cs typeface="Arial" panose="020B0604020202020204" pitchFamily="34" charset="0"/>
            </a:endParaRPr>
          </a:p>
          <a:p>
            <a:pPr algn="just"/>
            <a:r>
              <a:rPr lang="es-CO" sz="1500" b="1" dirty="0">
                <a:solidFill>
                  <a:srgbClr val="FF0000"/>
                </a:solidFill>
                <a:latin typeface="Arial" panose="020B0604020202020204" pitchFamily="34" charset="0"/>
                <a:cs typeface="Arial" panose="020B0604020202020204" pitchFamily="34" charset="0"/>
              </a:rPr>
              <a:t>FLOAT: </a:t>
            </a:r>
            <a:r>
              <a:rPr lang="es-CO" sz="1500" dirty="0">
                <a:latin typeface="Arial" panose="020B0604020202020204" pitchFamily="34" charset="0"/>
                <a:cs typeface="Arial" panose="020B0604020202020204" pitchFamily="34" charset="0"/>
              </a:rPr>
              <a:t>Se usa para almacenar valores # decimales. Se utiliza como separador el (.), es indispensable para definir precios.</a:t>
            </a:r>
          </a:p>
          <a:p>
            <a:pPr algn="just"/>
            <a:endParaRPr lang="es-CO" sz="1500" dirty="0">
              <a:latin typeface="Arial" panose="020B0604020202020204" pitchFamily="34" charset="0"/>
              <a:cs typeface="Arial" panose="020B0604020202020204" pitchFamily="34" charset="0"/>
            </a:endParaRPr>
          </a:p>
          <a:p>
            <a:pPr algn="just"/>
            <a:r>
              <a:rPr lang="es-CO" sz="1500" b="1" dirty="0">
                <a:solidFill>
                  <a:srgbClr val="FF0000"/>
                </a:solidFill>
                <a:latin typeface="Arial" panose="020B0604020202020204" pitchFamily="34" charset="0"/>
                <a:cs typeface="Arial" panose="020B0604020202020204" pitchFamily="34" charset="0"/>
              </a:rPr>
              <a:t>DECIMAL: </a:t>
            </a:r>
            <a:r>
              <a:rPr lang="es-CO" sz="1500" dirty="0">
                <a:latin typeface="Arial" panose="020B0604020202020204" pitchFamily="34" charset="0"/>
                <a:cs typeface="Arial" panose="020B0604020202020204" pitchFamily="34" charset="0"/>
              </a:rPr>
              <a:t>Permite lo mismo que el </a:t>
            </a:r>
            <a:r>
              <a:rPr lang="es-CO" sz="1500" dirty="0" err="1">
                <a:latin typeface="Arial" panose="020B0604020202020204" pitchFamily="34" charset="0"/>
                <a:cs typeface="Arial" panose="020B0604020202020204" pitchFamily="34" charset="0"/>
              </a:rPr>
              <a:t>Float</a:t>
            </a:r>
            <a:endParaRPr lang="es-CO" sz="1500" dirty="0">
              <a:latin typeface="Arial" panose="020B0604020202020204" pitchFamily="34" charset="0"/>
              <a:cs typeface="Arial" panose="020B0604020202020204" pitchFamily="34" charset="0"/>
            </a:endParaRPr>
          </a:p>
          <a:p>
            <a:pPr algn="just"/>
            <a:endParaRPr lang="es-CO" sz="1500" dirty="0">
              <a:latin typeface="Arial" panose="020B0604020202020204" pitchFamily="34" charset="0"/>
              <a:cs typeface="Arial" panose="020B0604020202020204" pitchFamily="34" charset="0"/>
            </a:endParaRPr>
          </a:p>
          <a:p>
            <a:pPr algn="just"/>
            <a:r>
              <a:rPr lang="es-CO" sz="1500" b="1" dirty="0">
                <a:solidFill>
                  <a:srgbClr val="FF0000"/>
                </a:solidFill>
                <a:latin typeface="Arial" panose="020B0604020202020204" pitchFamily="34" charset="0"/>
                <a:cs typeface="Arial" panose="020B0604020202020204" pitchFamily="34" charset="0"/>
              </a:rPr>
              <a:t>DATE: </a:t>
            </a:r>
            <a:r>
              <a:rPr lang="es-CO" sz="1500" dirty="0">
                <a:latin typeface="Arial" panose="020B0604020202020204" pitchFamily="34" charset="0"/>
                <a:cs typeface="Arial" panose="020B0604020202020204" pitchFamily="34" charset="0"/>
              </a:rPr>
              <a:t>Fecha con formato “YYYY-MM-DD”</a:t>
            </a:r>
          </a:p>
          <a:p>
            <a:pPr algn="just"/>
            <a:endParaRPr lang="es-CO" sz="1500" dirty="0">
              <a:latin typeface="Arial" panose="020B0604020202020204" pitchFamily="34" charset="0"/>
              <a:cs typeface="Arial" panose="020B0604020202020204" pitchFamily="34" charset="0"/>
            </a:endParaRPr>
          </a:p>
          <a:p>
            <a:pPr algn="just"/>
            <a:r>
              <a:rPr lang="es-CO" sz="1500" b="1" dirty="0">
                <a:solidFill>
                  <a:srgbClr val="FF0000"/>
                </a:solidFill>
                <a:latin typeface="Arial" panose="020B0604020202020204" pitchFamily="34" charset="0"/>
                <a:cs typeface="Arial" panose="020B0604020202020204" pitchFamily="34" charset="0"/>
              </a:rPr>
              <a:t>DATETIME: </a:t>
            </a:r>
            <a:r>
              <a:rPr lang="es-CO" sz="1500" dirty="0">
                <a:latin typeface="Arial" panose="020B0604020202020204" pitchFamily="34" charset="0"/>
                <a:cs typeface="Arial" panose="020B0604020202020204" pitchFamily="34" charset="0"/>
              </a:rPr>
              <a:t>Fecha y hora. “YYYY-MM-DD HH:MM:SS”</a:t>
            </a:r>
          </a:p>
          <a:p>
            <a:pPr algn="just"/>
            <a:endParaRPr lang="es-CO" sz="1500" dirty="0">
              <a:latin typeface="Arial" panose="020B0604020202020204" pitchFamily="34" charset="0"/>
              <a:cs typeface="Arial" panose="020B0604020202020204" pitchFamily="34" charset="0"/>
            </a:endParaRPr>
          </a:p>
          <a:p>
            <a:pPr algn="just"/>
            <a:r>
              <a:rPr lang="es-CO" sz="1500" b="1" dirty="0">
                <a:solidFill>
                  <a:srgbClr val="FF0000"/>
                </a:solidFill>
                <a:latin typeface="Arial" panose="020B0604020202020204" pitchFamily="34" charset="0"/>
                <a:cs typeface="Arial" panose="020B0604020202020204" pitchFamily="34" charset="0"/>
              </a:rPr>
              <a:t>TIME: </a:t>
            </a:r>
            <a:r>
              <a:rPr lang="es-CO" sz="1500" dirty="0">
                <a:latin typeface="Arial" panose="020B0604020202020204" pitchFamily="34" charset="0"/>
                <a:cs typeface="Arial" panose="020B0604020202020204" pitchFamily="34" charset="0"/>
              </a:rPr>
              <a:t>Hora, su formato es “HH:MM:SS”</a:t>
            </a:r>
          </a:p>
          <a:p>
            <a:pPr algn="just"/>
            <a:endParaRPr lang="es-CO" sz="1600" b="1" dirty="0" smtClean="0">
              <a:solidFill>
                <a:srgbClr val="FF0000"/>
              </a:solidFill>
              <a:latin typeface="Arial" panose="020B0604020202020204" pitchFamily="34" charset="0"/>
              <a:cs typeface="Arial" panose="020B0604020202020204" pitchFamily="34" charset="0"/>
            </a:endParaRPr>
          </a:p>
          <a:p>
            <a:pPr algn="just"/>
            <a:r>
              <a:rPr lang="es-CO" sz="1600" b="1" dirty="0" smtClean="0">
                <a:solidFill>
                  <a:srgbClr val="FF0000"/>
                </a:solidFill>
                <a:latin typeface="Arial" panose="020B0604020202020204" pitchFamily="34" charset="0"/>
                <a:cs typeface="Arial" panose="020B0604020202020204" pitchFamily="34" charset="0"/>
              </a:rPr>
              <a:t>YEAR</a:t>
            </a:r>
            <a:r>
              <a:rPr lang="es-CO" sz="1600" b="1" dirty="0">
                <a:solidFill>
                  <a:srgbClr val="FF0000"/>
                </a:solidFill>
                <a:latin typeface="Arial" panose="020B0604020202020204" pitchFamily="34" charset="0"/>
                <a:cs typeface="Arial" panose="020B0604020202020204" pitchFamily="34" charset="0"/>
              </a:rPr>
              <a:t>: </a:t>
            </a:r>
            <a:r>
              <a:rPr lang="es-CO" sz="1600" dirty="0">
                <a:latin typeface="Arial" panose="020B0604020202020204" pitchFamily="34" charset="0"/>
                <a:cs typeface="Arial" panose="020B0604020202020204" pitchFamily="34" charset="0"/>
              </a:rPr>
              <a:t>Año. “YYYY” o “YY”</a:t>
            </a:r>
            <a:endParaRPr lang="es-CO" sz="1500" b="1" dirty="0" smtClean="0">
              <a:solidFill>
                <a:srgbClr val="FF0000"/>
              </a:solidFill>
              <a:latin typeface="Arial" panose="020B0604020202020204" pitchFamily="34" charset="0"/>
              <a:cs typeface="Arial" panose="020B0604020202020204" pitchFamily="34" charset="0"/>
            </a:endParaRPr>
          </a:p>
          <a:p>
            <a:endParaRPr lang="es-CO" sz="1500" dirty="0"/>
          </a:p>
          <a:p>
            <a:endParaRPr lang="es-CO" sz="1500" dirty="0"/>
          </a:p>
        </p:txBody>
      </p:sp>
    </p:spTree>
    <p:extLst>
      <p:ext uri="{BB962C8B-B14F-4D97-AF65-F5344CB8AC3E}">
        <p14:creationId xmlns:p14="http://schemas.microsoft.com/office/powerpoint/2010/main" val="18325052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239843" y="404735"/>
            <a:ext cx="11587397" cy="707886"/>
          </a:xfrm>
          <a:prstGeom prst="rect">
            <a:avLst/>
          </a:prstGeom>
          <a:noFill/>
        </p:spPr>
        <p:txBody>
          <a:bodyPr wrap="square" rtlCol="0">
            <a:spAutoFit/>
          </a:bodyPr>
          <a:lstStyle/>
          <a:p>
            <a:pPr algn="ctr"/>
            <a:r>
              <a:rPr lang="es-CO" sz="4000" b="1" dirty="0" smtClean="0">
                <a:latin typeface="Algerian" panose="04020705040A02060702" pitchFamily="82" charset="0"/>
              </a:rPr>
              <a:t>MYSQL</a:t>
            </a:r>
            <a:endParaRPr lang="es-CO" sz="4000" b="1" dirty="0">
              <a:latin typeface="Algerian" panose="04020705040A02060702" pitchFamily="82" charset="0"/>
            </a:endParaRPr>
          </a:p>
        </p:txBody>
      </p:sp>
      <p:sp>
        <p:nvSpPr>
          <p:cNvPr id="2" name="Rectángulo 1"/>
          <p:cNvSpPr/>
          <p:nvPr/>
        </p:nvSpPr>
        <p:spPr>
          <a:xfrm>
            <a:off x="1034321" y="1952068"/>
            <a:ext cx="9998440" cy="3539430"/>
          </a:xfrm>
          <a:prstGeom prst="rect">
            <a:avLst/>
          </a:prstGeom>
        </p:spPr>
        <p:txBody>
          <a:bodyPr wrap="square">
            <a:spAutoFit/>
          </a:bodyPr>
          <a:lstStyle/>
          <a:p>
            <a:pPr algn="ctr"/>
            <a:r>
              <a:rPr lang="es-CO" sz="2800" b="1" dirty="0" smtClean="0">
                <a:solidFill>
                  <a:srgbClr val="FF0000"/>
                </a:solidFill>
                <a:latin typeface="Arial" panose="020B0604020202020204" pitchFamily="34" charset="0"/>
                <a:cs typeface="Arial" panose="020B0604020202020204" pitchFamily="34" charset="0"/>
              </a:rPr>
              <a:t>Crear tablas relacionales:</a:t>
            </a:r>
          </a:p>
          <a:p>
            <a:pPr algn="ctr"/>
            <a:endParaRPr lang="es-CO" sz="2800" dirty="0">
              <a:latin typeface="Arial" panose="020B0604020202020204" pitchFamily="34" charset="0"/>
              <a:cs typeface="Arial" panose="020B0604020202020204" pitchFamily="34" charset="0"/>
            </a:endParaRPr>
          </a:p>
          <a:p>
            <a:pPr algn="ctr"/>
            <a:r>
              <a:rPr lang="es-CO" sz="2800" dirty="0" err="1">
                <a:latin typeface="Arial" panose="020B0604020202020204" pitchFamily="34" charset="0"/>
                <a:cs typeface="Arial" panose="020B0604020202020204" pitchFamily="34" charset="0"/>
              </a:rPr>
              <a:t>create</a:t>
            </a:r>
            <a:r>
              <a:rPr lang="es-CO" sz="2800" dirty="0">
                <a:latin typeface="Arial" panose="020B0604020202020204" pitchFamily="34" charset="0"/>
                <a:cs typeface="Arial" panose="020B0604020202020204" pitchFamily="34" charset="0"/>
              </a:rPr>
              <a:t> </a:t>
            </a:r>
            <a:r>
              <a:rPr lang="es-CO" sz="2800" dirty="0" err="1">
                <a:latin typeface="Arial" panose="020B0604020202020204" pitchFamily="34" charset="0"/>
                <a:cs typeface="Arial" panose="020B0604020202020204" pitchFamily="34" charset="0"/>
              </a:rPr>
              <a:t>table</a:t>
            </a:r>
            <a:r>
              <a:rPr lang="es-CO" sz="2800" dirty="0">
                <a:latin typeface="Arial" panose="020B0604020202020204" pitchFamily="34" charset="0"/>
                <a:cs typeface="Arial" panose="020B0604020202020204" pitchFamily="34" charset="0"/>
              </a:rPr>
              <a:t> </a:t>
            </a:r>
            <a:r>
              <a:rPr lang="es-CO" sz="2800" dirty="0" err="1">
                <a:latin typeface="Arial" panose="020B0604020202020204" pitchFamily="34" charset="0"/>
                <a:cs typeface="Arial" panose="020B0604020202020204" pitchFamily="34" charset="0"/>
              </a:rPr>
              <a:t>alumno_materia</a:t>
            </a:r>
            <a:endParaRPr lang="es-CO" sz="2800" dirty="0">
              <a:latin typeface="Arial" panose="020B0604020202020204" pitchFamily="34" charset="0"/>
              <a:cs typeface="Arial" panose="020B0604020202020204" pitchFamily="34" charset="0"/>
            </a:endParaRPr>
          </a:p>
          <a:p>
            <a:pPr algn="ctr"/>
            <a:r>
              <a:rPr lang="es-CO" sz="2800" dirty="0">
                <a:latin typeface="Arial" panose="020B0604020202020204" pitchFamily="34" charset="0"/>
                <a:cs typeface="Arial" panose="020B0604020202020204" pitchFamily="34" charset="0"/>
              </a:rPr>
              <a:t>(carnet </a:t>
            </a:r>
            <a:r>
              <a:rPr lang="es-CO" sz="2800" dirty="0" err="1">
                <a:latin typeface="Arial" panose="020B0604020202020204" pitchFamily="34" charset="0"/>
                <a:cs typeface="Arial" panose="020B0604020202020204" pitchFamily="34" charset="0"/>
              </a:rPr>
              <a:t>char</a:t>
            </a:r>
            <a:r>
              <a:rPr lang="es-CO" sz="2800" dirty="0">
                <a:latin typeface="Arial" panose="020B0604020202020204" pitchFamily="34" charset="0"/>
                <a:cs typeface="Arial" panose="020B0604020202020204" pitchFamily="34" charset="0"/>
              </a:rPr>
              <a:t> (10) </a:t>
            </a:r>
            <a:r>
              <a:rPr lang="es-CO" sz="2800" dirty="0" err="1">
                <a:latin typeface="Arial" panose="020B0604020202020204" pitchFamily="34" charset="0"/>
                <a:cs typeface="Arial" panose="020B0604020202020204" pitchFamily="34" charset="0"/>
              </a:rPr>
              <a:t>not</a:t>
            </a:r>
            <a:r>
              <a:rPr lang="es-CO" sz="2800" dirty="0">
                <a:latin typeface="Arial" panose="020B0604020202020204" pitchFamily="34" charset="0"/>
                <a:cs typeface="Arial" panose="020B0604020202020204" pitchFamily="34" charset="0"/>
              </a:rPr>
              <a:t> </a:t>
            </a:r>
            <a:r>
              <a:rPr lang="es-CO" sz="2800" dirty="0" err="1">
                <a:latin typeface="Arial" panose="020B0604020202020204" pitchFamily="34" charset="0"/>
                <a:cs typeface="Arial" panose="020B0604020202020204" pitchFamily="34" charset="0"/>
              </a:rPr>
              <a:t>null</a:t>
            </a:r>
            <a:r>
              <a:rPr lang="es-CO" sz="2800" dirty="0">
                <a:latin typeface="Arial" panose="020B0604020202020204" pitchFamily="34" charset="0"/>
                <a:cs typeface="Arial" panose="020B0604020202020204" pitchFamily="34" charset="0"/>
              </a:rPr>
              <a:t>,</a:t>
            </a:r>
          </a:p>
          <a:p>
            <a:pPr algn="ctr"/>
            <a:r>
              <a:rPr lang="es-CO" sz="2800" dirty="0" err="1">
                <a:latin typeface="Arial" panose="020B0604020202020204" pitchFamily="34" charset="0"/>
                <a:cs typeface="Arial" panose="020B0604020202020204" pitchFamily="34" charset="0"/>
              </a:rPr>
              <a:t>codigo</a:t>
            </a:r>
            <a:r>
              <a:rPr lang="es-CO" sz="2800" dirty="0">
                <a:latin typeface="Arial" panose="020B0604020202020204" pitchFamily="34" charset="0"/>
                <a:cs typeface="Arial" panose="020B0604020202020204" pitchFamily="34" charset="0"/>
              </a:rPr>
              <a:t> </a:t>
            </a:r>
            <a:r>
              <a:rPr lang="es-CO" sz="2800" dirty="0" err="1">
                <a:latin typeface="Arial" panose="020B0604020202020204" pitchFamily="34" charset="0"/>
                <a:cs typeface="Arial" panose="020B0604020202020204" pitchFamily="34" charset="0"/>
              </a:rPr>
              <a:t>char</a:t>
            </a:r>
            <a:r>
              <a:rPr lang="es-CO" sz="2800" dirty="0">
                <a:latin typeface="Arial" panose="020B0604020202020204" pitchFamily="34" charset="0"/>
                <a:cs typeface="Arial" panose="020B0604020202020204" pitchFamily="34" charset="0"/>
              </a:rPr>
              <a:t>(10) </a:t>
            </a:r>
            <a:r>
              <a:rPr lang="es-CO" sz="2800" dirty="0" err="1">
                <a:latin typeface="Arial" panose="020B0604020202020204" pitchFamily="34" charset="0"/>
                <a:cs typeface="Arial" panose="020B0604020202020204" pitchFamily="34" charset="0"/>
              </a:rPr>
              <a:t>not</a:t>
            </a:r>
            <a:r>
              <a:rPr lang="es-CO" sz="2800" dirty="0">
                <a:latin typeface="Arial" panose="020B0604020202020204" pitchFamily="34" charset="0"/>
                <a:cs typeface="Arial" panose="020B0604020202020204" pitchFamily="34" charset="0"/>
              </a:rPr>
              <a:t> </a:t>
            </a:r>
            <a:r>
              <a:rPr lang="es-CO" sz="2800" dirty="0" err="1">
                <a:latin typeface="Arial" panose="020B0604020202020204" pitchFamily="34" charset="0"/>
                <a:cs typeface="Arial" panose="020B0604020202020204" pitchFamily="34" charset="0"/>
              </a:rPr>
              <a:t>null</a:t>
            </a:r>
            <a:r>
              <a:rPr lang="es-CO" sz="2800" dirty="0">
                <a:latin typeface="Arial" panose="020B0604020202020204" pitchFamily="34" charset="0"/>
                <a:cs typeface="Arial" panose="020B0604020202020204" pitchFamily="34" charset="0"/>
              </a:rPr>
              <a:t>,</a:t>
            </a:r>
          </a:p>
          <a:p>
            <a:pPr algn="ctr"/>
            <a:r>
              <a:rPr lang="es-CO" sz="2800" b="1" dirty="0" err="1">
                <a:solidFill>
                  <a:srgbClr val="FF0000"/>
                </a:solidFill>
                <a:latin typeface="Arial" panose="020B0604020202020204" pitchFamily="34" charset="0"/>
                <a:cs typeface="Arial" panose="020B0604020202020204" pitchFamily="34" charset="0"/>
              </a:rPr>
              <a:t>foreign</a:t>
            </a:r>
            <a:r>
              <a:rPr lang="es-CO" sz="2800" b="1" dirty="0">
                <a:solidFill>
                  <a:srgbClr val="FF0000"/>
                </a:solidFill>
                <a:latin typeface="Arial" panose="020B0604020202020204" pitchFamily="34" charset="0"/>
                <a:cs typeface="Arial" panose="020B0604020202020204" pitchFamily="34" charset="0"/>
              </a:rPr>
              <a:t> </a:t>
            </a:r>
            <a:r>
              <a:rPr lang="es-CO" sz="2800" b="1" dirty="0" err="1">
                <a:solidFill>
                  <a:srgbClr val="FF0000"/>
                </a:solidFill>
                <a:latin typeface="Arial" panose="020B0604020202020204" pitchFamily="34" charset="0"/>
                <a:cs typeface="Arial" panose="020B0604020202020204" pitchFamily="34" charset="0"/>
              </a:rPr>
              <a:t>key</a:t>
            </a:r>
            <a:r>
              <a:rPr lang="es-CO" sz="2800" b="1" dirty="0">
                <a:solidFill>
                  <a:srgbClr val="FF0000"/>
                </a:solidFill>
                <a:latin typeface="Arial" panose="020B0604020202020204" pitchFamily="34" charset="0"/>
                <a:cs typeface="Arial" panose="020B0604020202020204" pitchFamily="34" charset="0"/>
              </a:rPr>
              <a:t> </a:t>
            </a:r>
            <a:r>
              <a:rPr lang="es-CO" sz="2800" dirty="0">
                <a:latin typeface="Arial" panose="020B0604020202020204" pitchFamily="34" charset="0"/>
                <a:cs typeface="Arial" panose="020B0604020202020204" pitchFamily="34" charset="0"/>
              </a:rPr>
              <a:t>(carnet) </a:t>
            </a:r>
            <a:r>
              <a:rPr lang="es-CO" sz="2800" b="1" dirty="0" err="1">
                <a:solidFill>
                  <a:srgbClr val="FF0000"/>
                </a:solidFill>
                <a:latin typeface="Arial" panose="020B0604020202020204" pitchFamily="34" charset="0"/>
                <a:cs typeface="Arial" panose="020B0604020202020204" pitchFamily="34" charset="0"/>
              </a:rPr>
              <a:t>references</a:t>
            </a:r>
            <a:r>
              <a:rPr lang="es-CO" sz="2800" dirty="0">
                <a:latin typeface="Arial" panose="020B0604020202020204" pitchFamily="34" charset="0"/>
                <a:cs typeface="Arial" panose="020B0604020202020204" pitchFamily="34" charset="0"/>
              </a:rPr>
              <a:t> alumno(carnet),</a:t>
            </a:r>
          </a:p>
          <a:p>
            <a:pPr algn="ctr"/>
            <a:r>
              <a:rPr lang="es-CO" sz="2800" b="1" dirty="0" err="1">
                <a:solidFill>
                  <a:srgbClr val="FF0000"/>
                </a:solidFill>
                <a:latin typeface="Arial" panose="020B0604020202020204" pitchFamily="34" charset="0"/>
                <a:cs typeface="Arial" panose="020B0604020202020204" pitchFamily="34" charset="0"/>
              </a:rPr>
              <a:t>foreign</a:t>
            </a:r>
            <a:r>
              <a:rPr lang="es-CO" sz="2800" b="1" dirty="0">
                <a:solidFill>
                  <a:srgbClr val="FF0000"/>
                </a:solidFill>
                <a:latin typeface="Arial" panose="020B0604020202020204" pitchFamily="34" charset="0"/>
                <a:cs typeface="Arial" panose="020B0604020202020204" pitchFamily="34" charset="0"/>
              </a:rPr>
              <a:t> </a:t>
            </a:r>
            <a:r>
              <a:rPr lang="es-CO" sz="2800" b="1" dirty="0" err="1">
                <a:solidFill>
                  <a:srgbClr val="FF0000"/>
                </a:solidFill>
                <a:latin typeface="Arial" panose="020B0604020202020204" pitchFamily="34" charset="0"/>
                <a:cs typeface="Arial" panose="020B0604020202020204" pitchFamily="34" charset="0"/>
              </a:rPr>
              <a:t>key</a:t>
            </a:r>
            <a:r>
              <a:rPr lang="es-CO" sz="2800" b="1" dirty="0">
                <a:solidFill>
                  <a:srgbClr val="FF0000"/>
                </a:solidFill>
                <a:latin typeface="Arial" panose="020B0604020202020204" pitchFamily="34" charset="0"/>
                <a:cs typeface="Arial" panose="020B0604020202020204" pitchFamily="34" charset="0"/>
              </a:rPr>
              <a:t> </a:t>
            </a:r>
            <a:r>
              <a:rPr lang="es-CO" sz="2800" dirty="0">
                <a:latin typeface="Arial" panose="020B0604020202020204" pitchFamily="34" charset="0"/>
                <a:cs typeface="Arial" panose="020B0604020202020204" pitchFamily="34" charset="0"/>
              </a:rPr>
              <a:t>(</a:t>
            </a:r>
            <a:r>
              <a:rPr lang="es-CO" sz="2800" dirty="0" err="1">
                <a:latin typeface="Arial" panose="020B0604020202020204" pitchFamily="34" charset="0"/>
                <a:cs typeface="Arial" panose="020B0604020202020204" pitchFamily="34" charset="0"/>
              </a:rPr>
              <a:t>codigo</a:t>
            </a:r>
            <a:r>
              <a:rPr lang="es-CO" sz="2800" dirty="0">
                <a:latin typeface="Arial" panose="020B0604020202020204" pitchFamily="34" charset="0"/>
                <a:cs typeface="Arial" panose="020B0604020202020204" pitchFamily="34" charset="0"/>
              </a:rPr>
              <a:t>) </a:t>
            </a:r>
            <a:r>
              <a:rPr lang="es-CO" sz="2800" b="1" dirty="0" err="1">
                <a:solidFill>
                  <a:srgbClr val="FF0000"/>
                </a:solidFill>
                <a:latin typeface="Arial" panose="020B0604020202020204" pitchFamily="34" charset="0"/>
                <a:cs typeface="Arial" panose="020B0604020202020204" pitchFamily="34" charset="0"/>
              </a:rPr>
              <a:t>references</a:t>
            </a:r>
            <a:r>
              <a:rPr lang="es-CO" sz="2800" b="1" dirty="0">
                <a:solidFill>
                  <a:srgbClr val="FF0000"/>
                </a:solidFill>
                <a:latin typeface="Arial" panose="020B0604020202020204" pitchFamily="34" charset="0"/>
                <a:cs typeface="Arial" panose="020B0604020202020204" pitchFamily="34" charset="0"/>
              </a:rPr>
              <a:t> </a:t>
            </a:r>
            <a:r>
              <a:rPr lang="es-CO" sz="2800" dirty="0">
                <a:latin typeface="Arial" panose="020B0604020202020204" pitchFamily="34" charset="0"/>
                <a:cs typeface="Arial" panose="020B0604020202020204" pitchFamily="34" charset="0"/>
              </a:rPr>
              <a:t>materia(</a:t>
            </a:r>
            <a:r>
              <a:rPr lang="es-CO" sz="2800" dirty="0" err="1">
                <a:latin typeface="Arial" panose="020B0604020202020204" pitchFamily="34" charset="0"/>
                <a:cs typeface="Arial" panose="020B0604020202020204" pitchFamily="34" charset="0"/>
              </a:rPr>
              <a:t>codigo</a:t>
            </a:r>
            <a:r>
              <a:rPr lang="es-CO" sz="2800" dirty="0">
                <a:latin typeface="Arial" panose="020B0604020202020204" pitchFamily="34" charset="0"/>
                <a:cs typeface="Arial" panose="020B0604020202020204" pitchFamily="34" charset="0"/>
              </a:rPr>
              <a:t>);</a:t>
            </a:r>
          </a:p>
          <a:p>
            <a:pPr algn="ctr"/>
            <a:endParaRPr lang="es-CO"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86338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239843" y="404735"/>
            <a:ext cx="11587397" cy="707886"/>
          </a:xfrm>
          <a:prstGeom prst="rect">
            <a:avLst/>
          </a:prstGeom>
          <a:noFill/>
        </p:spPr>
        <p:txBody>
          <a:bodyPr wrap="square" rtlCol="0">
            <a:spAutoFit/>
          </a:bodyPr>
          <a:lstStyle/>
          <a:p>
            <a:pPr algn="ctr"/>
            <a:r>
              <a:rPr lang="es-CO" sz="4000" b="1" dirty="0" smtClean="0">
                <a:latin typeface="Algerian" panose="04020705040A02060702" pitchFamily="82" charset="0"/>
              </a:rPr>
              <a:t>MYSQL</a:t>
            </a:r>
            <a:endParaRPr lang="es-CO" sz="4000" b="1" dirty="0">
              <a:latin typeface="Algerian" panose="04020705040A02060702" pitchFamily="82" charset="0"/>
            </a:endParaRPr>
          </a:p>
        </p:txBody>
      </p:sp>
      <p:sp>
        <p:nvSpPr>
          <p:cNvPr id="2" name="Rectángulo 1"/>
          <p:cNvSpPr/>
          <p:nvPr/>
        </p:nvSpPr>
        <p:spPr>
          <a:xfrm>
            <a:off x="1034321" y="1112621"/>
            <a:ext cx="9998440" cy="4832092"/>
          </a:xfrm>
          <a:prstGeom prst="rect">
            <a:avLst/>
          </a:prstGeom>
        </p:spPr>
        <p:txBody>
          <a:bodyPr wrap="square">
            <a:spAutoFit/>
          </a:bodyPr>
          <a:lstStyle/>
          <a:p>
            <a:pPr algn="ctr"/>
            <a:r>
              <a:rPr lang="es-CO" sz="2800" b="1" dirty="0" smtClean="0">
                <a:solidFill>
                  <a:srgbClr val="FF0000"/>
                </a:solidFill>
                <a:latin typeface="Arial" panose="020B0604020202020204" pitchFamily="34" charset="0"/>
                <a:cs typeface="Arial" panose="020B0604020202020204" pitchFamily="34" charset="0"/>
              </a:rPr>
              <a:t>Crear tablas relacionales con eliminación y actualizado en cascada:</a:t>
            </a:r>
          </a:p>
          <a:p>
            <a:pPr algn="ctr"/>
            <a:r>
              <a:rPr lang="es-CO" sz="2800" dirty="0" smtClean="0">
                <a:latin typeface="Arial" panose="020B0604020202020204" pitchFamily="34" charset="0"/>
                <a:cs typeface="Arial" panose="020B0604020202020204" pitchFamily="34" charset="0"/>
              </a:rPr>
              <a:t> </a:t>
            </a:r>
            <a:r>
              <a:rPr lang="es-CO" sz="2800" dirty="0" err="1">
                <a:latin typeface="Arial" panose="020B0604020202020204" pitchFamily="34" charset="0"/>
                <a:cs typeface="Arial" panose="020B0604020202020204" pitchFamily="34" charset="0"/>
              </a:rPr>
              <a:t>create</a:t>
            </a:r>
            <a:r>
              <a:rPr lang="es-CO" sz="2800" dirty="0">
                <a:latin typeface="Arial" panose="020B0604020202020204" pitchFamily="34" charset="0"/>
                <a:cs typeface="Arial" panose="020B0604020202020204" pitchFamily="34" charset="0"/>
              </a:rPr>
              <a:t> </a:t>
            </a:r>
            <a:r>
              <a:rPr lang="es-CO" sz="2800" dirty="0" err="1">
                <a:latin typeface="Arial" panose="020B0604020202020204" pitchFamily="34" charset="0"/>
                <a:cs typeface="Arial" panose="020B0604020202020204" pitchFamily="34" charset="0"/>
              </a:rPr>
              <a:t>table</a:t>
            </a:r>
            <a:r>
              <a:rPr lang="es-CO" sz="2800" dirty="0">
                <a:latin typeface="Arial" panose="020B0604020202020204" pitchFamily="34" charset="0"/>
                <a:cs typeface="Arial" panose="020B0604020202020204" pitchFamily="34" charset="0"/>
              </a:rPr>
              <a:t> </a:t>
            </a:r>
            <a:r>
              <a:rPr lang="es-CO" sz="2800" dirty="0" err="1">
                <a:latin typeface="Arial" panose="020B0604020202020204" pitchFamily="34" charset="0"/>
                <a:cs typeface="Arial" panose="020B0604020202020204" pitchFamily="34" charset="0"/>
              </a:rPr>
              <a:t>alumno_materia</a:t>
            </a:r>
            <a:endParaRPr lang="es-CO" sz="2800" dirty="0">
              <a:latin typeface="Arial" panose="020B0604020202020204" pitchFamily="34" charset="0"/>
              <a:cs typeface="Arial" panose="020B0604020202020204" pitchFamily="34" charset="0"/>
            </a:endParaRPr>
          </a:p>
          <a:p>
            <a:pPr algn="ctr"/>
            <a:r>
              <a:rPr lang="es-CO" sz="2800" dirty="0">
                <a:latin typeface="Arial" panose="020B0604020202020204" pitchFamily="34" charset="0"/>
                <a:cs typeface="Arial" panose="020B0604020202020204" pitchFamily="34" charset="0"/>
              </a:rPr>
              <a:t>    </a:t>
            </a:r>
            <a:r>
              <a:rPr lang="es-CO" sz="2800" dirty="0" smtClean="0">
                <a:latin typeface="Arial" panose="020B0604020202020204" pitchFamily="34" charset="0"/>
                <a:cs typeface="Arial" panose="020B0604020202020204" pitchFamily="34" charset="0"/>
              </a:rPr>
              <a:t> </a:t>
            </a:r>
            <a:r>
              <a:rPr lang="es-CO" sz="2800" dirty="0">
                <a:latin typeface="Arial" panose="020B0604020202020204" pitchFamily="34" charset="0"/>
                <a:cs typeface="Arial" panose="020B0604020202020204" pitchFamily="34" charset="0"/>
              </a:rPr>
              <a:t>(carnet </a:t>
            </a:r>
            <a:r>
              <a:rPr lang="es-CO" sz="2800" dirty="0" err="1">
                <a:latin typeface="Arial" panose="020B0604020202020204" pitchFamily="34" charset="0"/>
                <a:cs typeface="Arial" panose="020B0604020202020204" pitchFamily="34" charset="0"/>
              </a:rPr>
              <a:t>char</a:t>
            </a:r>
            <a:r>
              <a:rPr lang="es-CO" sz="2800" dirty="0">
                <a:latin typeface="Arial" panose="020B0604020202020204" pitchFamily="34" charset="0"/>
                <a:cs typeface="Arial" panose="020B0604020202020204" pitchFamily="34" charset="0"/>
              </a:rPr>
              <a:t>(10) </a:t>
            </a:r>
            <a:r>
              <a:rPr lang="es-CO" sz="2800" dirty="0" err="1">
                <a:latin typeface="Arial" panose="020B0604020202020204" pitchFamily="34" charset="0"/>
                <a:cs typeface="Arial" panose="020B0604020202020204" pitchFamily="34" charset="0"/>
              </a:rPr>
              <a:t>not</a:t>
            </a:r>
            <a:r>
              <a:rPr lang="es-CO" sz="2800" dirty="0">
                <a:latin typeface="Arial" panose="020B0604020202020204" pitchFamily="34" charset="0"/>
                <a:cs typeface="Arial" panose="020B0604020202020204" pitchFamily="34" charset="0"/>
              </a:rPr>
              <a:t> </a:t>
            </a:r>
            <a:r>
              <a:rPr lang="es-CO" sz="2800" dirty="0" err="1">
                <a:latin typeface="Arial" panose="020B0604020202020204" pitchFamily="34" charset="0"/>
                <a:cs typeface="Arial" panose="020B0604020202020204" pitchFamily="34" charset="0"/>
              </a:rPr>
              <a:t>null</a:t>
            </a:r>
            <a:r>
              <a:rPr lang="es-CO" sz="2800" dirty="0">
                <a:latin typeface="Arial" panose="020B0604020202020204" pitchFamily="34" charset="0"/>
                <a:cs typeface="Arial" panose="020B0604020202020204" pitchFamily="34" charset="0"/>
              </a:rPr>
              <a:t>,</a:t>
            </a:r>
          </a:p>
          <a:p>
            <a:pPr algn="ctr"/>
            <a:r>
              <a:rPr lang="es-CO" sz="2800" dirty="0">
                <a:latin typeface="Arial" panose="020B0604020202020204" pitchFamily="34" charset="0"/>
                <a:cs typeface="Arial" panose="020B0604020202020204" pitchFamily="34" charset="0"/>
              </a:rPr>
              <a:t>    </a:t>
            </a:r>
            <a:r>
              <a:rPr lang="es-CO" sz="2800" dirty="0" smtClean="0">
                <a:latin typeface="Arial" panose="020B0604020202020204" pitchFamily="34" charset="0"/>
                <a:cs typeface="Arial" panose="020B0604020202020204" pitchFamily="34" charset="0"/>
              </a:rPr>
              <a:t> </a:t>
            </a:r>
            <a:r>
              <a:rPr lang="es-CO" sz="2800" dirty="0" err="1">
                <a:latin typeface="Arial" panose="020B0604020202020204" pitchFamily="34" charset="0"/>
                <a:cs typeface="Arial" panose="020B0604020202020204" pitchFamily="34" charset="0"/>
              </a:rPr>
              <a:t>codigo</a:t>
            </a:r>
            <a:r>
              <a:rPr lang="es-CO" sz="2800" dirty="0">
                <a:latin typeface="Arial" panose="020B0604020202020204" pitchFamily="34" charset="0"/>
                <a:cs typeface="Arial" panose="020B0604020202020204" pitchFamily="34" charset="0"/>
              </a:rPr>
              <a:t> </a:t>
            </a:r>
            <a:r>
              <a:rPr lang="es-CO" sz="2800" dirty="0" err="1">
                <a:latin typeface="Arial" panose="020B0604020202020204" pitchFamily="34" charset="0"/>
                <a:cs typeface="Arial" panose="020B0604020202020204" pitchFamily="34" charset="0"/>
              </a:rPr>
              <a:t>char</a:t>
            </a:r>
            <a:r>
              <a:rPr lang="es-CO" sz="2800" dirty="0">
                <a:latin typeface="Arial" panose="020B0604020202020204" pitchFamily="34" charset="0"/>
                <a:cs typeface="Arial" panose="020B0604020202020204" pitchFamily="34" charset="0"/>
              </a:rPr>
              <a:t>(5) </a:t>
            </a:r>
            <a:r>
              <a:rPr lang="es-CO" sz="2800" dirty="0" err="1">
                <a:latin typeface="Arial" panose="020B0604020202020204" pitchFamily="34" charset="0"/>
                <a:cs typeface="Arial" panose="020B0604020202020204" pitchFamily="34" charset="0"/>
              </a:rPr>
              <a:t>not</a:t>
            </a:r>
            <a:r>
              <a:rPr lang="es-CO" sz="2800" dirty="0">
                <a:latin typeface="Arial" panose="020B0604020202020204" pitchFamily="34" charset="0"/>
                <a:cs typeface="Arial" panose="020B0604020202020204" pitchFamily="34" charset="0"/>
              </a:rPr>
              <a:t> </a:t>
            </a:r>
            <a:r>
              <a:rPr lang="es-CO" sz="2800" dirty="0" err="1">
                <a:latin typeface="Arial" panose="020B0604020202020204" pitchFamily="34" charset="0"/>
                <a:cs typeface="Arial" panose="020B0604020202020204" pitchFamily="34" charset="0"/>
              </a:rPr>
              <a:t>null</a:t>
            </a:r>
            <a:r>
              <a:rPr lang="es-CO" sz="2800" dirty="0">
                <a:latin typeface="Arial" panose="020B0604020202020204" pitchFamily="34" charset="0"/>
                <a:cs typeface="Arial" panose="020B0604020202020204" pitchFamily="34" charset="0"/>
              </a:rPr>
              <a:t>,</a:t>
            </a:r>
          </a:p>
          <a:p>
            <a:pPr algn="ctr"/>
            <a:r>
              <a:rPr lang="es-CO" sz="2800" dirty="0">
                <a:latin typeface="Arial" panose="020B0604020202020204" pitchFamily="34" charset="0"/>
                <a:cs typeface="Arial" panose="020B0604020202020204" pitchFamily="34" charset="0"/>
              </a:rPr>
              <a:t>    </a:t>
            </a:r>
            <a:r>
              <a:rPr lang="es-CO" sz="2800" dirty="0" smtClean="0">
                <a:latin typeface="Arial" panose="020B0604020202020204" pitchFamily="34" charset="0"/>
                <a:cs typeface="Arial" panose="020B0604020202020204" pitchFamily="34" charset="0"/>
              </a:rPr>
              <a:t> </a:t>
            </a:r>
            <a:r>
              <a:rPr lang="es-CO" sz="2800" b="1" dirty="0" err="1">
                <a:solidFill>
                  <a:srgbClr val="FF0000"/>
                </a:solidFill>
                <a:latin typeface="Arial" panose="020B0604020202020204" pitchFamily="34" charset="0"/>
                <a:cs typeface="Arial" panose="020B0604020202020204" pitchFamily="34" charset="0"/>
              </a:rPr>
              <a:t>foreign</a:t>
            </a:r>
            <a:r>
              <a:rPr lang="es-CO" sz="2800" b="1" dirty="0">
                <a:solidFill>
                  <a:srgbClr val="FF0000"/>
                </a:solidFill>
                <a:latin typeface="Arial" panose="020B0604020202020204" pitchFamily="34" charset="0"/>
                <a:cs typeface="Arial" panose="020B0604020202020204" pitchFamily="34" charset="0"/>
              </a:rPr>
              <a:t> </a:t>
            </a:r>
            <a:r>
              <a:rPr lang="es-CO" sz="2800" b="1" dirty="0" err="1">
                <a:solidFill>
                  <a:srgbClr val="FF0000"/>
                </a:solidFill>
                <a:latin typeface="Arial" panose="020B0604020202020204" pitchFamily="34" charset="0"/>
                <a:cs typeface="Arial" panose="020B0604020202020204" pitchFamily="34" charset="0"/>
              </a:rPr>
              <a:t>key</a:t>
            </a:r>
            <a:r>
              <a:rPr lang="es-CO" sz="2800" b="1" dirty="0">
                <a:solidFill>
                  <a:srgbClr val="FF0000"/>
                </a:solidFill>
                <a:latin typeface="Arial" panose="020B0604020202020204" pitchFamily="34" charset="0"/>
                <a:cs typeface="Arial" panose="020B0604020202020204" pitchFamily="34" charset="0"/>
              </a:rPr>
              <a:t> </a:t>
            </a:r>
            <a:r>
              <a:rPr lang="es-CO" sz="2800" dirty="0">
                <a:latin typeface="Arial" panose="020B0604020202020204" pitchFamily="34" charset="0"/>
                <a:cs typeface="Arial" panose="020B0604020202020204" pitchFamily="34" charset="0"/>
              </a:rPr>
              <a:t>(carnet) </a:t>
            </a:r>
            <a:r>
              <a:rPr lang="es-CO" sz="2800" dirty="0" err="1">
                <a:latin typeface="Arial" panose="020B0604020202020204" pitchFamily="34" charset="0"/>
                <a:cs typeface="Arial" panose="020B0604020202020204" pitchFamily="34" charset="0"/>
              </a:rPr>
              <a:t>references</a:t>
            </a:r>
            <a:r>
              <a:rPr lang="es-CO" sz="2800" dirty="0">
                <a:latin typeface="Arial" panose="020B0604020202020204" pitchFamily="34" charset="0"/>
                <a:cs typeface="Arial" panose="020B0604020202020204" pitchFamily="34" charset="0"/>
              </a:rPr>
              <a:t> alumno(carnet) </a:t>
            </a:r>
            <a:r>
              <a:rPr lang="es-CO" sz="2800" dirty="0" err="1">
                <a:latin typeface="Arial" panose="020B0604020202020204" pitchFamily="34" charset="0"/>
                <a:cs typeface="Arial" panose="020B0604020202020204" pitchFamily="34" charset="0"/>
              </a:rPr>
              <a:t>on</a:t>
            </a:r>
            <a:r>
              <a:rPr lang="es-CO" sz="2800" dirty="0">
                <a:latin typeface="Arial" panose="020B0604020202020204" pitchFamily="34" charset="0"/>
                <a:cs typeface="Arial" panose="020B0604020202020204" pitchFamily="34" charset="0"/>
              </a:rPr>
              <a:t> </a:t>
            </a:r>
            <a:r>
              <a:rPr lang="es-CO" sz="2800" dirty="0" err="1">
                <a:latin typeface="Arial" panose="020B0604020202020204" pitchFamily="34" charset="0"/>
                <a:cs typeface="Arial" panose="020B0604020202020204" pitchFamily="34" charset="0"/>
              </a:rPr>
              <a:t>delete</a:t>
            </a:r>
            <a:r>
              <a:rPr lang="es-CO" sz="2800" dirty="0">
                <a:latin typeface="Arial" panose="020B0604020202020204" pitchFamily="34" charset="0"/>
                <a:cs typeface="Arial" panose="020B0604020202020204" pitchFamily="34" charset="0"/>
              </a:rPr>
              <a:t> </a:t>
            </a:r>
            <a:r>
              <a:rPr lang="es-CO" sz="2800" dirty="0" err="1">
                <a:latin typeface="Arial" panose="020B0604020202020204" pitchFamily="34" charset="0"/>
                <a:cs typeface="Arial" panose="020B0604020202020204" pitchFamily="34" charset="0"/>
              </a:rPr>
              <a:t>cascade</a:t>
            </a:r>
            <a:r>
              <a:rPr lang="es-CO" sz="2800" dirty="0">
                <a:latin typeface="Arial" panose="020B0604020202020204" pitchFamily="34" charset="0"/>
                <a:cs typeface="Arial" panose="020B0604020202020204" pitchFamily="34" charset="0"/>
              </a:rPr>
              <a:t> </a:t>
            </a:r>
            <a:r>
              <a:rPr lang="es-CO" sz="2800" dirty="0" err="1">
                <a:latin typeface="Arial" panose="020B0604020202020204" pitchFamily="34" charset="0"/>
                <a:cs typeface="Arial" panose="020B0604020202020204" pitchFamily="34" charset="0"/>
              </a:rPr>
              <a:t>on</a:t>
            </a:r>
            <a:r>
              <a:rPr lang="es-CO" sz="2800" dirty="0">
                <a:latin typeface="Arial" panose="020B0604020202020204" pitchFamily="34" charset="0"/>
                <a:cs typeface="Arial" panose="020B0604020202020204" pitchFamily="34" charset="0"/>
              </a:rPr>
              <a:t> up</a:t>
            </a:r>
          </a:p>
          <a:p>
            <a:pPr algn="ctr"/>
            <a:r>
              <a:rPr lang="es-CO" sz="2800" dirty="0" smtClean="0">
                <a:latin typeface="Arial" panose="020B0604020202020204" pitchFamily="34" charset="0"/>
                <a:cs typeface="Arial" panose="020B0604020202020204" pitchFamily="34" charset="0"/>
              </a:rPr>
              <a:t>     date </a:t>
            </a:r>
            <a:r>
              <a:rPr lang="es-CO" sz="2800" dirty="0" err="1">
                <a:latin typeface="Arial" panose="020B0604020202020204" pitchFamily="34" charset="0"/>
                <a:cs typeface="Arial" panose="020B0604020202020204" pitchFamily="34" charset="0"/>
              </a:rPr>
              <a:t>cascade</a:t>
            </a:r>
            <a:r>
              <a:rPr lang="es-CO" sz="2800" dirty="0">
                <a:latin typeface="Arial" panose="020B0604020202020204" pitchFamily="34" charset="0"/>
                <a:cs typeface="Arial" panose="020B0604020202020204" pitchFamily="34" charset="0"/>
              </a:rPr>
              <a:t>,</a:t>
            </a:r>
          </a:p>
          <a:p>
            <a:pPr algn="ctr"/>
            <a:r>
              <a:rPr lang="es-CO" sz="2800" dirty="0">
                <a:latin typeface="Arial" panose="020B0604020202020204" pitchFamily="34" charset="0"/>
                <a:cs typeface="Arial" panose="020B0604020202020204" pitchFamily="34" charset="0"/>
              </a:rPr>
              <a:t>    </a:t>
            </a:r>
            <a:r>
              <a:rPr lang="es-CO" sz="2800" dirty="0" smtClean="0">
                <a:latin typeface="Arial" panose="020B0604020202020204" pitchFamily="34" charset="0"/>
                <a:cs typeface="Arial" panose="020B0604020202020204" pitchFamily="34" charset="0"/>
              </a:rPr>
              <a:t> </a:t>
            </a:r>
            <a:r>
              <a:rPr lang="es-CO" sz="2800" b="1" dirty="0" err="1">
                <a:solidFill>
                  <a:srgbClr val="FF0000"/>
                </a:solidFill>
                <a:latin typeface="Arial" panose="020B0604020202020204" pitchFamily="34" charset="0"/>
                <a:cs typeface="Arial" panose="020B0604020202020204" pitchFamily="34" charset="0"/>
              </a:rPr>
              <a:t>foreign</a:t>
            </a:r>
            <a:r>
              <a:rPr lang="es-CO" sz="2800" b="1" dirty="0">
                <a:solidFill>
                  <a:srgbClr val="FF0000"/>
                </a:solidFill>
                <a:latin typeface="Arial" panose="020B0604020202020204" pitchFamily="34" charset="0"/>
                <a:cs typeface="Arial" panose="020B0604020202020204" pitchFamily="34" charset="0"/>
              </a:rPr>
              <a:t> </a:t>
            </a:r>
            <a:r>
              <a:rPr lang="es-CO" sz="2800" b="1" dirty="0" err="1">
                <a:solidFill>
                  <a:srgbClr val="FF0000"/>
                </a:solidFill>
                <a:latin typeface="Arial" panose="020B0604020202020204" pitchFamily="34" charset="0"/>
                <a:cs typeface="Arial" panose="020B0604020202020204" pitchFamily="34" charset="0"/>
              </a:rPr>
              <a:t>key</a:t>
            </a:r>
            <a:r>
              <a:rPr lang="es-CO" sz="2800" b="1" dirty="0">
                <a:solidFill>
                  <a:srgbClr val="FF0000"/>
                </a:solidFill>
                <a:latin typeface="Arial" panose="020B0604020202020204" pitchFamily="34" charset="0"/>
                <a:cs typeface="Arial" panose="020B0604020202020204" pitchFamily="34" charset="0"/>
              </a:rPr>
              <a:t> </a:t>
            </a:r>
            <a:r>
              <a:rPr lang="es-CO" sz="2800" dirty="0">
                <a:latin typeface="Arial" panose="020B0604020202020204" pitchFamily="34" charset="0"/>
                <a:cs typeface="Arial" panose="020B0604020202020204" pitchFamily="34" charset="0"/>
              </a:rPr>
              <a:t>(carnet) </a:t>
            </a:r>
            <a:r>
              <a:rPr lang="es-CO" sz="2800" dirty="0" err="1">
                <a:latin typeface="Arial" panose="020B0604020202020204" pitchFamily="34" charset="0"/>
                <a:cs typeface="Arial" panose="020B0604020202020204" pitchFamily="34" charset="0"/>
              </a:rPr>
              <a:t>references</a:t>
            </a:r>
            <a:r>
              <a:rPr lang="es-CO" sz="2800" dirty="0">
                <a:latin typeface="Arial" panose="020B0604020202020204" pitchFamily="34" charset="0"/>
                <a:cs typeface="Arial" panose="020B0604020202020204" pitchFamily="34" charset="0"/>
              </a:rPr>
              <a:t> alumno(carnet) </a:t>
            </a:r>
            <a:r>
              <a:rPr lang="es-CO" sz="2800" dirty="0" err="1">
                <a:latin typeface="Arial" panose="020B0604020202020204" pitchFamily="34" charset="0"/>
                <a:cs typeface="Arial" panose="020B0604020202020204" pitchFamily="34" charset="0"/>
              </a:rPr>
              <a:t>on</a:t>
            </a:r>
            <a:r>
              <a:rPr lang="es-CO" sz="2800" dirty="0">
                <a:latin typeface="Arial" panose="020B0604020202020204" pitchFamily="34" charset="0"/>
                <a:cs typeface="Arial" panose="020B0604020202020204" pitchFamily="34" charset="0"/>
              </a:rPr>
              <a:t> </a:t>
            </a:r>
            <a:r>
              <a:rPr lang="es-CO" sz="2800" dirty="0" err="1">
                <a:latin typeface="Arial" panose="020B0604020202020204" pitchFamily="34" charset="0"/>
                <a:cs typeface="Arial" panose="020B0604020202020204" pitchFamily="34" charset="0"/>
              </a:rPr>
              <a:t>delete</a:t>
            </a:r>
            <a:r>
              <a:rPr lang="es-CO" sz="2800" dirty="0">
                <a:latin typeface="Arial" panose="020B0604020202020204" pitchFamily="34" charset="0"/>
                <a:cs typeface="Arial" panose="020B0604020202020204" pitchFamily="34" charset="0"/>
              </a:rPr>
              <a:t> </a:t>
            </a:r>
            <a:r>
              <a:rPr lang="es-CO" sz="2800" dirty="0" err="1">
                <a:latin typeface="Arial" panose="020B0604020202020204" pitchFamily="34" charset="0"/>
                <a:cs typeface="Arial" panose="020B0604020202020204" pitchFamily="34" charset="0"/>
              </a:rPr>
              <a:t>cascade</a:t>
            </a:r>
            <a:r>
              <a:rPr lang="es-CO" sz="2800" dirty="0">
                <a:latin typeface="Arial" panose="020B0604020202020204" pitchFamily="34" charset="0"/>
                <a:cs typeface="Arial" panose="020B0604020202020204" pitchFamily="34" charset="0"/>
              </a:rPr>
              <a:t> </a:t>
            </a:r>
            <a:r>
              <a:rPr lang="es-CO" sz="2800" dirty="0" err="1">
                <a:latin typeface="Arial" panose="020B0604020202020204" pitchFamily="34" charset="0"/>
                <a:cs typeface="Arial" panose="020B0604020202020204" pitchFamily="34" charset="0"/>
              </a:rPr>
              <a:t>on</a:t>
            </a:r>
            <a:r>
              <a:rPr lang="es-CO" sz="2800" dirty="0">
                <a:latin typeface="Arial" panose="020B0604020202020204" pitchFamily="34" charset="0"/>
                <a:cs typeface="Arial" panose="020B0604020202020204" pitchFamily="34" charset="0"/>
              </a:rPr>
              <a:t> up</a:t>
            </a:r>
          </a:p>
          <a:p>
            <a:pPr algn="ctr"/>
            <a:r>
              <a:rPr lang="es-CO" sz="2800" dirty="0" smtClean="0">
                <a:latin typeface="Arial" panose="020B0604020202020204" pitchFamily="34" charset="0"/>
                <a:cs typeface="Arial" panose="020B0604020202020204" pitchFamily="34" charset="0"/>
              </a:rPr>
              <a:t>    date </a:t>
            </a:r>
            <a:r>
              <a:rPr lang="es-CO" sz="2800" dirty="0" err="1">
                <a:latin typeface="Arial" panose="020B0604020202020204" pitchFamily="34" charset="0"/>
                <a:cs typeface="Arial" panose="020B0604020202020204" pitchFamily="34" charset="0"/>
              </a:rPr>
              <a:t>cascade</a:t>
            </a:r>
            <a:r>
              <a:rPr lang="es-CO" sz="2800" dirty="0">
                <a:latin typeface="Arial" panose="020B0604020202020204" pitchFamily="34" charset="0"/>
                <a:cs typeface="Arial" panose="020B0604020202020204" pitchFamily="34" charset="0"/>
              </a:rPr>
              <a:t>) </a:t>
            </a:r>
            <a:r>
              <a:rPr lang="es-CO" sz="2800" dirty="0" err="1">
                <a:latin typeface="Arial" panose="020B0604020202020204" pitchFamily="34" charset="0"/>
                <a:cs typeface="Arial" panose="020B0604020202020204" pitchFamily="34" charset="0"/>
              </a:rPr>
              <a:t>engine</a:t>
            </a:r>
            <a:r>
              <a:rPr lang="es-CO" sz="2800" dirty="0">
                <a:latin typeface="Arial" panose="020B0604020202020204" pitchFamily="34" charset="0"/>
                <a:cs typeface="Arial" panose="020B0604020202020204" pitchFamily="34" charset="0"/>
              </a:rPr>
              <a:t> = </a:t>
            </a:r>
            <a:r>
              <a:rPr lang="es-CO" sz="2800" dirty="0" err="1">
                <a:latin typeface="Arial" panose="020B0604020202020204" pitchFamily="34" charset="0"/>
                <a:cs typeface="Arial" panose="020B0604020202020204" pitchFamily="34" charset="0"/>
              </a:rPr>
              <a:t>innodb</a:t>
            </a:r>
            <a:r>
              <a:rPr lang="es-CO" sz="28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6576643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239843" y="404735"/>
            <a:ext cx="11587397" cy="707886"/>
          </a:xfrm>
          <a:prstGeom prst="rect">
            <a:avLst/>
          </a:prstGeom>
          <a:noFill/>
        </p:spPr>
        <p:txBody>
          <a:bodyPr wrap="square" rtlCol="0">
            <a:spAutoFit/>
          </a:bodyPr>
          <a:lstStyle/>
          <a:p>
            <a:pPr algn="ctr"/>
            <a:r>
              <a:rPr lang="es-CO" sz="4000" b="1" dirty="0" smtClean="0">
                <a:latin typeface="Algerian" panose="04020705040A02060702" pitchFamily="82" charset="0"/>
              </a:rPr>
              <a:t>Tipos de datos en MYSQL</a:t>
            </a:r>
            <a:endParaRPr lang="es-CO" sz="4000" b="1" dirty="0">
              <a:latin typeface="Algerian" panose="04020705040A02060702" pitchFamily="82" charset="0"/>
            </a:endParaRPr>
          </a:p>
        </p:txBody>
      </p:sp>
      <p:sp>
        <p:nvSpPr>
          <p:cNvPr id="5" name="CuadroTexto 4"/>
          <p:cNvSpPr txBox="1"/>
          <p:nvPr/>
        </p:nvSpPr>
        <p:spPr>
          <a:xfrm>
            <a:off x="239843" y="1484026"/>
            <a:ext cx="11797259" cy="4939814"/>
          </a:xfrm>
          <a:prstGeom prst="rect">
            <a:avLst/>
          </a:prstGeom>
          <a:noFill/>
        </p:spPr>
        <p:txBody>
          <a:bodyPr wrap="square" rtlCol="0">
            <a:spAutoFit/>
          </a:bodyPr>
          <a:lstStyle/>
          <a:p>
            <a:pPr algn="just"/>
            <a:r>
              <a:rPr lang="es-CO" sz="1500" b="1" dirty="0" smtClean="0">
                <a:solidFill>
                  <a:srgbClr val="FF0000"/>
                </a:solidFill>
                <a:latin typeface="Arial" panose="020B0604020202020204" pitchFamily="34" charset="0"/>
                <a:cs typeface="Arial" panose="020B0604020202020204" pitchFamily="34" charset="0"/>
              </a:rPr>
              <a:t>OPERADORES </a:t>
            </a:r>
            <a:r>
              <a:rPr lang="es-CO" sz="1500" b="1" dirty="0" smtClean="0">
                <a:solidFill>
                  <a:srgbClr val="FF0000"/>
                </a:solidFill>
                <a:latin typeface="Arial" panose="020B0604020202020204" pitchFamily="34" charset="0"/>
                <a:cs typeface="Arial" panose="020B0604020202020204" pitchFamily="34" charset="0"/>
              </a:rPr>
              <a:t>RELACIONALES: </a:t>
            </a:r>
            <a:r>
              <a:rPr lang="es-CO" sz="1500" dirty="0" smtClean="0">
                <a:latin typeface="Arial" panose="020B0604020202020204" pitchFamily="34" charset="0"/>
                <a:cs typeface="Arial" panose="020B0604020202020204" pitchFamily="34" charset="0"/>
              </a:rPr>
              <a:t>Vinculan un campo con un valor para que MYSQL compare cada registro (el campo especificado con el valor dado)</a:t>
            </a:r>
          </a:p>
          <a:p>
            <a:pPr algn="just"/>
            <a:endParaRPr lang="es-CO" sz="1500" dirty="0">
              <a:latin typeface="Arial" panose="020B0604020202020204" pitchFamily="34" charset="0"/>
              <a:cs typeface="Arial" panose="020B0604020202020204" pitchFamily="34" charset="0"/>
            </a:endParaRPr>
          </a:p>
          <a:p>
            <a:pPr algn="just"/>
            <a:r>
              <a:rPr lang="es-CO" sz="1500" dirty="0" smtClean="0">
                <a:latin typeface="Arial" panose="020B0604020202020204" pitchFamily="34" charset="0"/>
                <a:cs typeface="Arial" panose="020B0604020202020204" pitchFamily="34" charset="0"/>
              </a:rPr>
              <a:t>Los operadores permitidos en MYSQL, son</a:t>
            </a:r>
            <a:r>
              <a:rPr lang="es-CO" sz="1500" dirty="0" smtClean="0">
                <a:latin typeface="Arial" panose="020B0604020202020204" pitchFamily="34" charset="0"/>
                <a:cs typeface="Arial" panose="020B0604020202020204" pitchFamily="34" charset="0"/>
              </a:rPr>
              <a:t>:</a:t>
            </a:r>
          </a:p>
          <a:p>
            <a:pPr algn="just"/>
            <a:endParaRPr lang="es-CO" sz="1500" dirty="0">
              <a:latin typeface="Arial" panose="020B0604020202020204" pitchFamily="34" charset="0"/>
              <a:cs typeface="Arial" panose="020B0604020202020204" pitchFamily="34" charset="0"/>
            </a:endParaRPr>
          </a:p>
          <a:p>
            <a:pPr algn="just"/>
            <a:r>
              <a:rPr lang="es-CO" sz="1500" b="1" dirty="0">
                <a:solidFill>
                  <a:srgbClr val="FF0000"/>
                </a:solidFill>
                <a:latin typeface="Arial" panose="020B0604020202020204" pitchFamily="34" charset="0"/>
                <a:cs typeface="Arial" panose="020B0604020202020204" pitchFamily="34" charset="0"/>
              </a:rPr>
              <a:t>OPERADORES RELACIONALES:</a:t>
            </a:r>
          </a:p>
          <a:p>
            <a:pPr algn="just"/>
            <a:endParaRPr lang="es-CO" sz="1500" b="1" dirty="0">
              <a:solidFill>
                <a:srgbClr val="FF0000"/>
              </a:solidFill>
              <a:latin typeface="Arial" panose="020B0604020202020204" pitchFamily="34" charset="0"/>
              <a:cs typeface="Arial" panose="020B0604020202020204" pitchFamily="34" charset="0"/>
            </a:endParaRPr>
          </a:p>
          <a:p>
            <a:pPr algn="just"/>
            <a:r>
              <a:rPr lang="es-CO" sz="1500" b="1" dirty="0">
                <a:solidFill>
                  <a:srgbClr val="FF0000"/>
                </a:solidFill>
                <a:latin typeface="Arial" panose="020B0604020202020204" pitchFamily="34" charset="0"/>
                <a:cs typeface="Arial" panose="020B0604020202020204" pitchFamily="34" charset="0"/>
              </a:rPr>
              <a:t>=</a:t>
            </a:r>
            <a:r>
              <a:rPr lang="es-CO" sz="1500" dirty="0">
                <a:latin typeface="Arial" panose="020B0604020202020204" pitchFamily="34" charset="0"/>
                <a:cs typeface="Arial" panose="020B0604020202020204" pitchFamily="34" charset="0"/>
              </a:rPr>
              <a:t> Igual		</a:t>
            </a:r>
            <a:r>
              <a:rPr lang="es-CO" sz="1500" b="1" dirty="0">
                <a:solidFill>
                  <a:srgbClr val="FF0000"/>
                </a:solidFill>
                <a:latin typeface="Arial" panose="020B0604020202020204" pitchFamily="34" charset="0"/>
                <a:cs typeface="Arial" panose="020B0604020202020204" pitchFamily="34" charset="0"/>
              </a:rPr>
              <a:t>&lt;&gt;</a:t>
            </a:r>
            <a:r>
              <a:rPr lang="es-CO" sz="1500" dirty="0">
                <a:latin typeface="Arial" panose="020B0604020202020204" pitchFamily="34" charset="0"/>
                <a:cs typeface="Arial" panose="020B0604020202020204" pitchFamily="34" charset="0"/>
              </a:rPr>
              <a:t> Distinto		</a:t>
            </a:r>
            <a:r>
              <a:rPr lang="es-CO" sz="1500" b="1" dirty="0">
                <a:solidFill>
                  <a:srgbClr val="FF0000"/>
                </a:solidFill>
                <a:latin typeface="Arial" panose="020B0604020202020204" pitchFamily="34" charset="0"/>
                <a:cs typeface="Arial" panose="020B0604020202020204" pitchFamily="34" charset="0"/>
              </a:rPr>
              <a:t>&gt;</a:t>
            </a:r>
            <a:r>
              <a:rPr lang="es-CO" sz="1500" dirty="0">
                <a:latin typeface="Arial" panose="020B0604020202020204" pitchFamily="34" charset="0"/>
                <a:cs typeface="Arial" panose="020B0604020202020204" pitchFamily="34" charset="0"/>
              </a:rPr>
              <a:t> Mayor		</a:t>
            </a:r>
            <a:r>
              <a:rPr lang="es-CO" sz="1500" b="1" dirty="0">
                <a:solidFill>
                  <a:srgbClr val="FF0000"/>
                </a:solidFill>
                <a:latin typeface="Arial" panose="020B0604020202020204" pitchFamily="34" charset="0"/>
                <a:cs typeface="Arial" panose="020B0604020202020204" pitchFamily="34" charset="0"/>
              </a:rPr>
              <a:t>&lt;</a:t>
            </a:r>
            <a:r>
              <a:rPr lang="es-CO" sz="1500" dirty="0">
                <a:latin typeface="Arial" panose="020B0604020202020204" pitchFamily="34" charset="0"/>
                <a:cs typeface="Arial" panose="020B0604020202020204" pitchFamily="34" charset="0"/>
              </a:rPr>
              <a:t> Menor</a:t>
            </a:r>
          </a:p>
          <a:p>
            <a:pPr algn="just"/>
            <a:endParaRPr lang="es-CO" sz="1500" dirty="0">
              <a:latin typeface="Arial" panose="020B0604020202020204" pitchFamily="34" charset="0"/>
              <a:cs typeface="Arial" panose="020B0604020202020204" pitchFamily="34" charset="0"/>
            </a:endParaRPr>
          </a:p>
          <a:p>
            <a:pPr algn="just"/>
            <a:r>
              <a:rPr lang="es-CO" sz="1500" b="1" dirty="0">
                <a:solidFill>
                  <a:srgbClr val="FF0000"/>
                </a:solidFill>
                <a:latin typeface="Arial" panose="020B0604020202020204" pitchFamily="34" charset="0"/>
                <a:cs typeface="Arial" panose="020B0604020202020204" pitchFamily="34" charset="0"/>
              </a:rPr>
              <a:t>&gt;=</a:t>
            </a:r>
            <a:r>
              <a:rPr lang="es-CO" sz="1500" dirty="0">
                <a:latin typeface="Arial" panose="020B0604020202020204" pitchFamily="34" charset="0"/>
                <a:cs typeface="Arial" panose="020B0604020202020204" pitchFamily="34" charset="0"/>
              </a:rPr>
              <a:t> Mayor o igual</a:t>
            </a:r>
            <a:r>
              <a:rPr lang="es-CO" sz="1500" b="1" dirty="0">
                <a:solidFill>
                  <a:srgbClr val="FF0000"/>
                </a:solidFill>
                <a:latin typeface="Arial" panose="020B0604020202020204" pitchFamily="34" charset="0"/>
                <a:cs typeface="Arial" panose="020B0604020202020204" pitchFamily="34" charset="0"/>
              </a:rPr>
              <a:t>	&lt;= </a:t>
            </a:r>
            <a:r>
              <a:rPr lang="es-CO" sz="1500" dirty="0">
                <a:latin typeface="Arial" panose="020B0604020202020204" pitchFamily="34" charset="0"/>
                <a:cs typeface="Arial" panose="020B0604020202020204" pitchFamily="34" charset="0"/>
              </a:rPr>
              <a:t>Menor o igual</a:t>
            </a:r>
          </a:p>
          <a:p>
            <a:pPr algn="just"/>
            <a:endParaRPr lang="es-CO" sz="1500" dirty="0">
              <a:latin typeface="Arial" panose="020B0604020202020204" pitchFamily="34" charset="0"/>
              <a:cs typeface="Arial" panose="020B0604020202020204" pitchFamily="34" charset="0"/>
            </a:endParaRPr>
          </a:p>
          <a:p>
            <a:pPr algn="just"/>
            <a:endParaRPr lang="es-CO" sz="1500" dirty="0">
              <a:latin typeface="Arial" panose="020B0604020202020204" pitchFamily="34" charset="0"/>
              <a:cs typeface="Arial" panose="020B0604020202020204" pitchFamily="34" charset="0"/>
            </a:endParaRPr>
          </a:p>
          <a:p>
            <a:pPr algn="just"/>
            <a:r>
              <a:rPr lang="es-CO" sz="1500" dirty="0">
                <a:latin typeface="Arial" panose="020B0604020202020204" pitchFamily="34" charset="0"/>
                <a:cs typeface="Arial" panose="020B0604020202020204" pitchFamily="34" charset="0"/>
              </a:rPr>
              <a:t>Nota:</a:t>
            </a:r>
          </a:p>
          <a:p>
            <a:pPr algn="just"/>
            <a:r>
              <a:rPr lang="es-CO" sz="1500" b="1" dirty="0" err="1">
                <a:solidFill>
                  <a:srgbClr val="FF0000"/>
                </a:solidFill>
                <a:latin typeface="Arial" panose="020B0604020202020204" pitchFamily="34" charset="0"/>
                <a:cs typeface="Arial" panose="020B0604020202020204" pitchFamily="34" charset="0"/>
              </a:rPr>
              <a:t>Is</a:t>
            </a:r>
            <a:r>
              <a:rPr lang="es-CO" sz="1500" b="1" dirty="0">
                <a:solidFill>
                  <a:srgbClr val="FF0000"/>
                </a:solidFill>
                <a:latin typeface="Arial" panose="020B0604020202020204" pitchFamily="34" charset="0"/>
                <a:cs typeface="Arial" panose="020B0604020202020204" pitchFamily="34" charset="0"/>
              </a:rPr>
              <a:t> </a:t>
            </a:r>
            <a:r>
              <a:rPr lang="es-CO" sz="1500" b="1" dirty="0" err="1">
                <a:solidFill>
                  <a:srgbClr val="FF0000"/>
                </a:solidFill>
                <a:latin typeface="Arial" panose="020B0604020202020204" pitchFamily="34" charset="0"/>
                <a:cs typeface="Arial" panose="020B0604020202020204" pitchFamily="34" charset="0"/>
              </a:rPr>
              <a:t>null</a:t>
            </a:r>
            <a:r>
              <a:rPr lang="es-CO" sz="1500" b="1" dirty="0">
                <a:solidFill>
                  <a:srgbClr val="FF0000"/>
                </a:solidFill>
                <a:latin typeface="Arial" panose="020B0604020202020204" pitchFamily="34" charset="0"/>
                <a:cs typeface="Arial" panose="020B0604020202020204" pitchFamily="34" charset="0"/>
              </a:rPr>
              <a:t> / </a:t>
            </a:r>
            <a:r>
              <a:rPr lang="es-CO" sz="1500" b="1" dirty="0" err="1">
                <a:solidFill>
                  <a:srgbClr val="FF0000"/>
                </a:solidFill>
                <a:latin typeface="Arial" panose="020B0604020202020204" pitchFamily="34" charset="0"/>
                <a:cs typeface="Arial" panose="020B0604020202020204" pitchFamily="34" charset="0"/>
              </a:rPr>
              <a:t>is</a:t>
            </a:r>
            <a:r>
              <a:rPr lang="es-CO" sz="1500" b="1" dirty="0">
                <a:solidFill>
                  <a:srgbClr val="FF0000"/>
                </a:solidFill>
                <a:latin typeface="Arial" panose="020B0604020202020204" pitchFamily="34" charset="0"/>
                <a:cs typeface="Arial" panose="020B0604020202020204" pitchFamily="34" charset="0"/>
              </a:rPr>
              <a:t> </a:t>
            </a:r>
            <a:r>
              <a:rPr lang="es-CO" sz="1500" b="1" dirty="0" err="1">
                <a:solidFill>
                  <a:srgbClr val="FF0000"/>
                </a:solidFill>
                <a:latin typeface="Arial" panose="020B0604020202020204" pitchFamily="34" charset="0"/>
                <a:cs typeface="Arial" panose="020B0604020202020204" pitchFamily="34" charset="0"/>
              </a:rPr>
              <a:t>not</a:t>
            </a:r>
            <a:r>
              <a:rPr lang="es-CO" sz="1500" b="1" dirty="0">
                <a:solidFill>
                  <a:srgbClr val="FF0000"/>
                </a:solidFill>
                <a:latin typeface="Arial" panose="020B0604020202020204" pitchFamily="34" charset="0"/>
                <a:cs typeface="Arial" panose="020B0604020202020204" pitchFamily="34" charset="0"/>
              </a:rPr>
              <a:t> </a:t>
            </a:r>
            <a:r>
              <a:rPr lang="es-CO" sz="1500" b="1" dirty="0" err="1">
                <a:solidFill>
                  <a:srgbClr val="FF0000"/>
                </a:solidFill>
                <a:latin typeface="Arial" panose="020B0604020202020204" pitchFamily="34" charset="0"/>
                <a:cs typeface="Arial" panose="020B0604020202020204" pitchFamily="34" charset="0"/>
              </a:rPr>
              <a:t>null</a:t>
            </a:r>
            <a:r>
              <a:rPr lang="es-CO" sz="1500" b="1" dirty="0">
                <a:solidFill>
                  <a:srgbClr val="FF0000"/>
                </a:solidFill>
                <a:latin typeface="Arial" panose="020B0604020202020204" pitchFamily="34" charset="0"/>
                <a:cs typeface="Arial" panose="020B0604020202020204" pitchFamily="34" charset="0"/>
              </a:rPr>
              <a:t> </a:t>
            </a:r>
            <a:r>
              <a:rPr lang="es-CO" sz="1500" dirty="0">
                <a:latin typeface="Arial" panose="020B0604020202020204" pitchFamily="34" charset="0"/>
                <a:cs typeface="Arial" panose="020B0604020202020204" pitchFamily="34" charset="0"/>
              </a:rPr>
              <a:t>(Define si un valor es nulo o no</a:t>
            </a:r>
            <a:r>
              <a:rPr lang="es-CO" sz="1500" dirty="0" smtClean="0">
                <a:latin typeface="Arial" panose="020B0604020202020204" pitchFamily="34" charset="0"/>
                <a:cs typeface="Arial" panose="020B0604020202020204" pitchFamily="34" charset="0"/>
              </a:rPr>
              <a:t>)</a:t>
            </a:r>
          </a:p>
          <a:p>
            <a:pPr algn="just"/>
            <a:endParaRPr lang="es-CO" sz="1500" dirty="0">
              <a:latin typeface="Arial" panose="020B0604020202020204" pitchFamily="34" charset="0"/>
              <a:cs typeface="Arial" panose="020B0604020202020204" pitchFamily="34" charset="0"/>
            </a:endParaRPr>
          </a:p>
          <a:p>
            <a:pPr algn="just"/>
            <a:r>
              <a:rPr lang="es-CO" sz="1500" b="1" dirty="0">
                <a:solidFill>
                  <a:srgbClr val="FF0000"/>
                </a:solidFill>
                <a:latin typeface="Arial" panose="020B0604020202020204" pitchFamily="34" charset="0"/>
                <a:cs typeface="Arial" panose="020B0604020202020204" pitchFamily="34" charset="0"/>
              </a:rPr>
              <a:t>OPERADORES LÓGICOS:</a:t>
            </a:r>
          </a:p>
          <a:p>
            <a:pPr algn="just"/>
            <a:endParaRPr lang="es-CO" sz="1500" b="1" dirty="0">
              <a:solidFill>
                <a:srgbClr val="FF0000"/>
              </a:solidFill>
              <a:latin typeface="Arial" panose="020B0604020202020204" pitchFamily="34" charset="0"/>
              <a:cs typeface="Arial" panose="020B0604020202020204" pitchFamily="34" charset="0"/>
            </a:endParaRPr>
          </a:p>
          <a:p>
            <a:pPr algn="just"/>
            <a:r>
              <a:rPr lang="es-CO" sz="1500" b="1" dirty="0">
                <a:solidFill>
                  <a:srgbClr val="FF0000"/>
                </a:solidFill>
                <a:latin typeface="Arial" panose="020B0604020202020204" pitchFamily="34" charset="0"/>
                <a:cs typeface="Arial" panose="020B0604020202020204" pitchFamily="34" charset="0"/>
              </a:rPr>
              <a:t>And </a:t>
            </a:r>
            <a:r>
              <a:rPr lang="es-CO" sz="1500" dirty="0">
                <a:latin typeface="Arial" panose="020B0604020202020204" pitchFamily="34" charset="0"/>
                <a:cs typeface="Arial" panose="020B0604020202020204" pitchFamily="34" charset="0"/>
              </a:rPr>
              <a:t>= “Y”		</a:t>
            </a:r>
            <a:r>
              <a:rPr lang="es-CO" sz="1500" b="1" dirty="0" err="1">
                <a:solidFill>
                  <a:srgbClr val="FF0000"/>
                </a:solidFill>
                <a:latin typeface="Arial" panose="020B0604020202020204" pitchFamily="34" charset="0"/>
                <a:cs typeface="Arial" panose="020B0604020202020204" pitchFamily="34" charset="0"/>
              </a:rPr>
              <a:t>Or</a:t>
            </a:r>
            <a:r>
              <a:rPr lang="es-CO" sz="1500" b="1" dirty="0">
                <a:solidFill>
                  <a:srgbClr val="FF0000"/>
                </a:solidFill>
                <a:latin typeface="Arial" panose="020B0604020202020204" pitchFamily="34" charset="0"/>
                <a:cs typeface="Arial" panose="020B0604020202020204" pitchFamily="34" charset="0"/>
              </a:rPr>
              <a:t> </a:t>
            </a:r>
            <a:r>
              <a:rPr lang="es-CO" sz="1500" dirty="0">
                <a:latin typeface="Arial" panose="020B0604020202020204" pitchFamily="34" charset="0"/>
                <a:cs typeface="Arial" panose="020B0604020202020204" pitchFamily="34" charset="0"/>
              </a:rPr>
              <a:t>= “Y/O”		</a:t>
            </a:r>
            <a:r>
              <a:rPr lang="es-CO" sz="1500" b="1" dirty="0" err="1">
                <a:solidFill>
                  <a:srgbClr val="FF0000"/>
                </a:solidFill>
                <a:latin typeface="Arial" panose="020B0604020202020204" pitchFamily="34" charset="0"/>
                <a:cs typeface="Arial" panose="020B0604020202020204" pitchFamily="34" charset="0"/>
              </a:rPr>
              <a:t>Xor</a:t>
            </a:r>
            <a:r>
              <a:rPr lang="es-CO" sz="1500" dirty="0">
                <a:latin typeface="Arial" panose="020B0604020202020204" pitchFamily="34" charset="0"/>
                <a:cs typeface="Arial" panose="020B0604020202020204" pitchFamily="34" charset="0"/>
              </a:rPr>
              <a:t> = “O”		</a:t>
            </a:r>
            <a:r>
              <a:rPr lang="es-CO" sz="1500" b="1" dirty="0" err="1">
                <a:solidFill>
                  <a:srgbClr val="FF0000"/>
                </a:solidFill>
                <a:latin typeface="Arial" panose="020B0604020202020204" pitchFamily="34" charset="0"/>
                <a:cs typeface="Arial" panose="020B0604020202020204" pitchFamily="34" charset="0"/>
              </a:rPr>
              <a:t>Not</a:t>
            </a:r>
            <a:r>
              <a:rPr lang="es-CO" sz="1500" dirty="0">
                <a:latin typeface="Arial" panose="020B0604020202020204" pitchFamily="34" charset="0"/>
                <a:cs typeface="Arial" panose="020B0604020202020204" pitchFamily="34" charset="0"/>
              </a:rPr>
              <a:t>= “No”</a:t>
            </a:r>
          </a:p>
          <a:p>
            <a:pPr algn="just"/>
            <a:endParaRPr lang="es-CO" sz="1500" dirty="0">
              <a:latin typeface="Arial" panose="020B0604020202020204" pitchFamily="34" charset="0"/>
              <a:cs typeface="Arial" panose="020B0604020202020204" pitchFamily="34" charset="0"/>
            </a:endParaRPr>
          </a:p>
          <a:p>
            <a:pPr algn="just"/>
            <a:r>
              <a:rPr lang="es-CO" sz="1500" b="1" dirty="0">
                <a:solidFill>
                  <a:srgbClr val="FF0000"/>
                </a:solidFill>
                <a:latin typeface="Arial" panose="020B0604020202020204" pitchFamily="34" charset="0"/>
                <a:cs typeface="Arial" panose="020B0604020202020204" pitchFamily="34" charset="0"/>
              </a:rPr>
              <a:t>( )</a:t>
            </a:r>
            <a:r>
              <a:rPr lang="es-CO" sz="1500" dirty="0">
                <a:latin typeface="Arial" panose="020B0604020202020204" pitchFamily="34" charset="0"/>
                <a:cs typeface="Arial" panose="020B0604020202020204" pitchFamily="34" charset="0"/>
              </a:rPr>
              <a:t> = paréntesis : Combinan condiciones.</a:t>
            </a:r>
          </a:p>
          <a:p>
            <a:pPr algn="just"/>
            <a:endParaRPr lang="es-CO" sz="1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136764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239843" y="404735"/>
            <a:ext cx="11587397" cy="707886"/>
          </a:xfrm>
          <a:prstGeom prst="rect">
            <a:avLst/>
          </a:prstGeom>
          <a:noFill/>
        </p:spPr>
        <p:txBody>
          <a:bodyPr wrap="square" rtlCol="0">
            <a:spAutoFit/>
          </a:bodyPr>
          <a:lstStyle/>
          <a:p>
            <a:pPr algn="ctr"/>
            <a:r>
              <a:rPr lang="es-CO" sz="4000" b="1" dirty="0" smtClean="0">
                <a:latin typeface="Algerian" panose="04020705040A02060702" pitchFamily="82" charset="0"/>
              </a:rPr>
              <a:t>Tipos de datos en MYSQL</a:t>
            </a:r>
            <a:endParaRPr lang="es-CO" sz="4000" b="1" dirty="0">
              <a:latin typeface="Algerian" panose="04020705040A02060702" pitchFamily="82" charset="0"/>
            </a:endParaRPr>
          </a:p>
        </p:txBody>
      </p:sp>
      <p:sp>
        <p:nvSpPr>
          <p:cNvPr id="5" name="CuadroTexto 4"/>
          <p:cNvSpPr txBox="1"/>
          <p:nvPr/>
        </p:nvSpPr>
        <p:spPr>
          <a:xfrm>
            <a:off x="239843" y="1164134"/>
            <a:ext cx="11797259" cy="2862322"/>
          </a:xfrm>
          <a:prstGeom prst="rect">
            <a:avLst/>
          </a:prstGeom>
          <a:noFill/>
        </p:spPr>
        <p:txBody>
          <a:bodyPr wrap="square" rtlCol="0">
            <a:spAutoFit/>
          </a:bodyPr>
          <a:lstStyle/>
          <a:p>
            <a:pPr algn="just"/>
            <a:r>
              <a:rPr lang="es-CO" sz="1500" b="1" dirty="0" smtClean="0">
                <a:solidFill>
                  <a:srgbClr val="FF0000"/>
                </a:solidFill>
                <a:latin typeface="Arial" panose="020B0604020202020204" pitchFamily="34" charset="0"/>
                <a:cs typeface="Arial" panose="020B0604020202020204" pitchFamily="34" charset="0"/>
              </a:rPr>
              <a:t>OPERADORES ARITMETICOS</a:t>
            </a:r>
          </a:p>
          <a:p>
            <a:pPr algn="just"/>
            <a:endParaRPr lang="es-CO" sz="1500" b="1" dirty="0" smtClean="0">
              <a:solidFill>
                <a:srgbClr val="FF0000"/>
              </a:solidFill>
              <a:latin typeface="Arial" panose="020B0604020202020204" pitchFamily="34" charset="0"/>
              <a:cs typeface="Arial" panose="020B0604020202020204" pitchFamily="34" charset="0"/>
            </a:endParaRPr>
          </a:p>
          <a:p>
            <a:pPr algn="just"/>
            <a:r>
              <a:rPr lang="es-CO" sz="1500" b="1" dirty="0" smtClean="0">
                <a:solidFill>
                  <a:srgbClr val="FF0000"/>
                </a:solidFill>
                <a:latin typeface="Arial" panose="020B0604020202020204" pitchFamily="34" charset="0"/>
                <a:cs typeface="Arial" panose="020B0604020202020204" pitchFamily="34" charset="0"/>
              </a:rPr>
              <a:t>	/			*			+			-</a:t>
            </a:r>
          </a:p>
          <a:p>
            <a:pPr algn="just"/>
            <a:r>
              <a:rPr lang="es-CO" sz="1500" b="1" dirty="0" smtClean="0">
                <a:solidFill>
                  <a:srgbClr val="FF0000"/>
                </a:solidFill>
                <a:latin typeface="Arial" panose="020B0604020202020204" pitchFamily="34" charset="0"/>
                <a:cs typeface="Arial" panose="020B0604020202020204" pitchFamily="34" charset="0"/>
              </a:rPr>
              <a:t>OPERADORES ESPECIALES</a:t>
            </a:r>
          </a:p>
          <a:p>
            <a:pPr algn="just"/>
            <a:endParaRPr lang="es-CO" sz="1500" b="1" dirty="0" smtClean="0">
              <a:solidFill>
                <a:srgbClr val="FF0000"/>
              </a:solidFill>
              <a:latin typeface="Arial" panose="020B0604020202020204" pitchFamily="34" charset="0"/>
              <a:cs typeface="Arial" panose="020B0604020202020204" pitchFamily="34" charset="0"/>
            </a:endParaRPr>
          </a:p>
          <a:p>
            <a:pPr algn="just"/>
            <a:r>
              <a:rPr lang="es-CO" sz="1500" b="1" dirty="0" err="1" smtClean="0">
                <a:solidFill>
                  <a:srgbClr val="FF0000"/>
                </a:solidFill>
                <a:latin typeface="Arial" panose="020B0604020202020204" pitchFamily="34" charset="0"/>
                <a:cs typeface="Arial" panose="020B0604020202020204" pitchFamily="34" charset="0"/>
              </a:rPr>
              <a:t>Like</a:t>
            </a:r>
            <a:r>
              <a:rPr lang="es-CO" sz="1500" b="1" dirty="0" smtClean="0">
                <a:solidFill>
                  <a:srgbClr val="FF0000"/>
                </a:solidFill>
                <a:latin typeface="Arial" panose="020B0604020202020204" pitchFamily="34" charset="0"/>
                <a:cs typeface="Arial" panose="020B0604020202020204" pitchFamily="34" charset="0"/>
              </a:rPr>
              <a:t>			In		</a:t>
            </a:r>
            <a:r>
              <a:rPr lang="es-CO" sz="1500" b="1" dirty="0" err="1" smtClean="0">
                <a:solidFill>
                  <a:srgbClr val="FF0000"/>
                </a:solidFill>
                <a:latin typeface="Arial" panose="020B0604020202020204" pitchFamily="34" charset="0"/>
                <a:cs typeface="Arial" panose="020B0604020202020204" pitchFamily="34" charset="0"/>
              </a:rPr>
              <a:t>Between</a:t>
            </a:r>
            <a:endParaRPr lang="es-CO" sz="1500" b="1" dirty="0" smtClean="0">
              <a:solidFill>
                <a:srgbClr val="FF0000"/>
              </a:solidFill>
              <a:latin typeface="Arial" panose="020B0604020202020204" pitchFamily="34" charset="0"/>
              <a:cs typeface="Arial" panose="020B0604020202020204" pitchFamily="34" charset="0"/>
            </a:endParaRPr>
          </a:p>
          <a:p>
            <a:pPr algn="just"/>
            <a:endParaRPr lang="es-CO" sz="1500" b="1" dirty="0" smtClean="0">
              <a:solidFill>
                <a:srgbClr val="FF0000"/>
              </a:solidFill>
              <a:latin typeface="Arial" panose="020B0604020202020204" pitchFamily="34" charset="0"/>
              <a:cs typeface="Arial" panose="020B0604020202020204" pitchFamily="34" charset="0"/>
            </a:endParaRPr>
          </a:p>
          <a:p>
            <a:pPr algn="just"/>
            <a:r>
              <a:rPr lang="es-CO" sz="1500" b="1" dirty="0" err="1" smtClean="0">
                <a:solidFill>
                  <a:srgbClr val="FF0000"/>
                </a:solidFill>
                <a:latin typeface="Arial" panose="020B0604020202020204" pitchFamily="34" charset="0"/>
                <a:cs typeface="Arial" panose="020B0604020202020204" pitchFamily="34" charset="0"/>
              </a:rPr>
              <a:t>Between</a:t>
            </a:r>
            <a:r>
              <a:rPr lang="es-CO" sz="1500" b="1" dirty="0" smtClean="0">
                <a:solidFill>
                  <a:srgbClr val="FF0000"/>
                </a:solidFill>
                <a:latin typeface="Arial" panose="020B0604020202020204" pitchFamily="34" charset="0"/>
                <a:cs typeface="Arial" panose="020B0604020202020204" pitchFamily="34" charset="0"/>
              </a:rPr>
              <a:t>: </a:t>
            </a:r>
            <a:r>
              <a:rPr lang="es-CO" sz="1500" dirty="0" smtClean="0">
                <a:latin typeface="Arial" panose="020B0604020202020204" pitchFamily="34" charset="0"/>
                <a:cs typeface="Arial" panose="020B0604020202020204" pitchFamily="34" charset="0"/>
              </a:rPr>
              <a:t>“entre”. </a:t>
            </a:r>
          </a:p>
          <a:p>
            <a:pPr algn="just"/>
            <a:endParaRPr lang="es-CO" sz="1500" dirty="0" smtClean="0">
              <a:latin typeface="Arial" panose="020B0604020202020204" pitchFamily="34" charset="0"/>
              <a:cs typeface="Arial" panose="020B0604020202020204" pitchFamily="34" charset="0"/>
            </a:endParaRPr>
          </a:p>
          <a:p>
            <a:pPr algn="just"/>
            <a:r>
              <a:rPr lang="es-CO" sz="1500" b="1" dirty="0" smtClean="0">
                <a:solidFill>
                  <a:srgbClr val="FF0000"/>
                </a:solidFill>
                <a:latin typeface="Arial" panose="020B0604020202020204" pitchFamily="34" charset="0"/>
                <a:cs typeface="Arial" panose="020B0604020202020204" pitchFamily="34" charset="0"/>
              </a:rPr>
              <a:t>In: </a:t>
            </a:r>
            <a:r>
              <a:rPr lang="es-CO" sz="1500" dirty="0" smtClean="0">
                <a:latin typeface="Arial" panose="020B0604020202020204" pitchFamily="34" charset="0"/>
                <a:cs typeface="Arial" panose="020B0604020202020204" pitchFamily="34" charset="0"/>
              </a:rPr>
              <a:t>permite averiguar si el valor de un campo dado está incluido en la lista de valores especificados. </a:t>
            </a:r>
          </a:p>
          <a:p>
            <a:pPr algn="just"/>
            <a:endParaRPr lang="es-CO" sz="1500" b="1" dirty="0" smtClean="0">
              <a:solidFill>
                <a:srgbClr val="FF0000"/>
              </a:solidFill>
              <a:latin typeface="Arial" panose="020B0604020202020204" pitchFamily="34" charset="0"/>
              <a:cs typeface="Arial" panose="020B0604020202020204" pitchFamily="34" charset="0"/>
            </a:endParaRPr>
          </a:p>
          <a:p>
            <a:pPr algn="just"/>
            <a:endParaRPr lang="es-CO" sz="15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628561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239843" y="404735"/>
            <a:ext cx="11587397" cy="707886"/>
          </a:xfrm>
          <a:prstGeom prst="rect">
            <a:avLst/>
          </a:prstGeom>
          <a:noFill/>
        </p:spPr>
        <p:txBody>
          <a:bodyPr wrap="square" rtlCol="0">
            <a:spAutoFit/>
          </a:bodyPr>
          <a:lstStyle/>
          <a:p>
            <a:pPr algn="ctr"/>
            <a:r>
              <a:rPr lang="es-CO" sz="4000" b="1" dirty="0" smtClean="0">
                <a:latin typeface="Algerian" panose="04020705040A02060702" pitchFamily="82" charset="0"/>
              </a:rPr>
              <a:t>MYSQL</a:t>
            </a:r>
            <a:endParaRPr lang="es-CO" sz="4000" b="1" dirty="0">
              <a:latin typeface="Algerian" panose="04020705040A02060702" pitchFamily="82" charset="0"/>
            </a:endParaRPr>
          </a:p>
        </p:txBody>
      </p:sp>
      <p:sp>
        <p:nvSpPr>
          <p:cNvPr id="7" name="CuadroTexto 6"/>
          <p:cNvSpPr txBox="1"/>
          <p:nvPr/>
        </p:nvSpPr>
        <p:spPr>
          <a:xfrm>
            <a:off x="134913" y="1903746"/>
            <a:ext cx="11797259" cy="553998"/>
          </a:xfrm>
          <a:prstGeom prst="rect">
            <a:avLst/>
          </a:prstGeom>
          <a:noFill/>
        </p:spPr>
        <p:txBody>
          <a:bodyPr wrap="square" rtlCol="0">
            <a:spAutoFit/>
          </a:bodyPr>
          <a:lstStyle/>
          <a:p>
            <a:pPr algn="ctr"/>
            <a:r>
              <a:rPr lang="es-CO" sz="1500" dirty="0" smtClean="0">
                <a:latin typeface="Arial" panose="020B0604020202020204" pitchFamily="34" charset="0"/>
                <a:cs typeface="Arial" panose="020B0604020202020204" pitchFamily="34" charset="0"/>
              </a:rPr>
              <a:t>SQL: Lenguaje de consulta estructurado. Es un lenguaje de programación para trabajar con BD relacionadas, entre las cuales tenemos MYSQL, ORACLE, entre otros.</a:t>
            </a:r>
            <a:endParaRPr lang="es-CO" sz="1500" dirty="0"/>
          </a:p>
        </p:txBody>
      </p:sp>
    </p:spTree>
    <p:extLst>
      <p:ext uri="{BB962C8B-B14F-4D97-AF65-F5344CB8AC3E}">
        <p14:creationId xmlns:p14="http://schemas.microsoft.com/office/powerpoint/2010/main" val="21148489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234472" y="199505"/>
            <a:ext cx="12143324" cy="7278916"/>
          </a:xfrm>
          <a:prstGeom prst="rect">
            <a:avLst/>
          </a:prstGeom>
        </p:spPr>
        <p:txBody>
          <a:bodyPr wrap="none">
            <a:spAutoFit/>
          </a:bodyPr>
          <a:lstStyle/>
          <a:p>
            <a:r>
              <a:rPr lang="es-CO" sz="1500" dirty="0" smtClean="0">
                <a:latin typeface="Arial" panose="020B0604020202020204" pitchFamily="34" charset="0"/>
                <a:cs typeface="Arial" panose="020B0604020202020204" pitchFamily="34" charset="0"/>
              </a:rPr>
              <a:t>Como ingresar al editor de </a:t>
            </a:r>
            <a:r>
              <a:rPr lang="es-CO" sz="1500" dirty="0" err="1" smtClean="0">
                <a:latin typeface="Arial" panose="020B0604020202020204" pitchFamily="34" charset="0"/>
                <a:cs typeface="Arial" panose="020B0604020202020204" pitchFamily="34" charset="0"/>
              </a:rPr>
              <a:t>sql</a:t>
            </a:r>
            <a:r>
              <a:rPr lang="es-CO" sz="1500" dirty="0" smtClean="0">
                <a:latin typeface="Arial" panose="020B0604020202020204" pitchFamily="34" charset="0"/>
                <a:cs typeface="Arial" panose="020B0604020202020204" pitchFamily="34" charset="0"/>
              </a:rPr>
              <a:t> (DOS</a:t>
            </a:r>
            <a:r>
              <a:rPr lang="es-CO" sz="1500" dirty="0" smtClean="0">
                <a:latin typeface="Arial" panose="020B0604020202020204" pitchFamily="34" charset="0"/>
                <a:cs typeface="Arial" panose="020B0604020202020204" pitchFamily="34" charset="0"/>
              </a:rPr>
              <a:t>)</a:t>
            </a:r>
          </a:p>
          <a:p>
            <a:r>
              <a:rPr lang="es-CO" sz="1500" dirty="0" smtClean="0">
                <a:latin typeface="Arial" panose="020B0604020202020204" pitchFamily="34" charset="0"/>
                <a:cs typeface="Arial" panose="020B0604020202020204" pitchFamily="34" charset="0"/>
              </a:rPr>
              <a:t>C:/user\otros&gt;cd..    </a:t>
            </a:r>
          </a:p>
          <a:p>
            <a:r>
              <a:rPr lang="es-CO" sz="1500" dirty="0" smtClean="0">
                <a:latin typeface="Arial" panose="020B0604020202020204" pitchFamily="34" charset="0"/>
                <a:cs typeface="Arial" panose="020B0604020202020204" pitchFamily="34" charset="0"/>
              </a:rPr>
              <a:t>cd</a:t>
            </a:r>
            <a:r>
              <a:rPr lang="es-CO" sz="1500" dirty="0" smtClean="0">
                <a:latin typeface="Arial" panose="020B0604020202020204" pitchFamily="34" charset="0"/>
                <a:cs typeface="Arial" panose="020B0604020202020204" pitchFamily="34" charset="0"/>
              </a:rPr>
              <a:t>..</a:t>
            </a:r>
          </a:p>
          <a:p>
            <a:r>
              <a:rPr lang="es-CO" sz="1500" dirty="0" smtClean="0">
                <a:latin typeface="Arial" panose="020B0604020202020204" pitchFamily="34" charset="0"/>
                <a:cs typeface="Arial" panose="020B0604020202020204" pitchFamily="34" charset="0"/>
              </a:rPr>
              <a:t>Cd </a:t>
            </a:r>
            <a:r>
              <a:rPr lang="es-CO" sz="1500" dirty="0" err="1" smtClean="0">
                <a:latin typeface="Arial" panose="020B0604020202020204" pitchFamily="34" charset="0"/>
                <a:cs typeface="Arial" panose="020B0604020202020204" pitchFamily="34" charset="0"/>
              </a:rPr>
              <a:t>xampp</a:t>
            </a:r>
            <a:r>
              <a:rPr lang="es-CO" sz="1500" dirty="0" smtClean="0">
                <a:latin typeface="Arial" panose="020B0604020202020204" pitchFamily="34" charset="0"/>
                <a:cs typeface="Arial" panose="020B0604020202020204" pitchFamily="34" charset="0"/>
              </a:rPr>
              <a:t>\</a:t>
            </a:r>
            <a:r>
              <a:rPr lang="es-CO" sz="1500" dirty="0" err="1" smtClean="0">
                <a:latin typeface="Arial" panose="020B0604020202020204" pitchFamily="34" charset="0"/>
                <a:cs typeface="Arial" panose="020B0604020202020204" pitchFamily="34" charset="0"/>
              </a:rPr>
              <a:t>mysql</a:t>
            </a:r>
            <a:r>
              <a:rPr lang="es-CO" sz="1500" dirty="0" smtClean="0">
                <a:latin typeface="Arial" panose="020B0604020202020204" pitchFamily="34" charset="0"/>
                <a:cs typeface="Arial" panose="020B0604020202020204" pitchFamily="34" charset="0"/>
              </a:rPr>
              <a:t>\</a:t>
            </a:r>
            <a:r>
              <a:rPr lang="es-CO" sz="1500" dirty="0" err="1" smtClean="0">
                <a:latin typeface="Arial" panose="020B0604020202020204" pitchFamily="34" charset="0"/>
                <a:cs typeface="Arial" panose="020B0604020202020204" pitchFamily="34" charset="0"/>
              </a:rPr>
              <a:t>bin</a:t>
            </a:r>
            <a:endParaRPr lang="es-CO" sz="1500" dirty="0" smtClean="0">
              <a:latin typeface="Arial" panose="020B0604020202020204" pitchFamily="34" charset="0"/>
              <a:cs typeface="Arial" panose="020B0604020202020204" pitchFamily="34" charset="0"/>
            </a:endParaRPr>
          </a:p>
          <a:p>
            <a:r>
              <a:rPr lang="es-CO" sz="1500" dirty="0" err="1" smtClean="0">
                <a:latin typeface="Arial" panose="020B0604020202020204" pitchFamily="34" charset="0"/>
                <a:cs typeface="Arial" panose="020B0604020202020204" pitchFamily="34" charset="0"/>
              </a:rPr>
              <a:t>Mysql</a:t>
            </a:r>
            <a:r>
              <a:rPr lang="es-CO" sz="1500" dirty="0" smtClean="0">
                <a:latin typeface="Arial" panose="020B0604020202020204" pitchFamily="34" charset="0"/>
                <a:cs typeface="Arial" panose="020B0604020202020204" pitchFamily="34" charset="0"/>
              </a:rPr>
              <a:t> –u </a:t>
            </a:r>
            <a:r>
              <a:rPr lang="es-CO" sz="1500" dirty="0" err="1" smtClean="0">
                <a:latin typeface="Arial" panose="020B0604020202020204" pitchFamily="34" charset="0"/>
                <a:cs typeface="Arial" panose="020B0604020202020204" pitchFamily="34" charset="0"/>
              </a:rPr>
              <a:t>root</a:t>
            </a:r>
            <a:r>
              <a:rPr lang="es-CO" sz="1500" dirty="0" smtClean="0">
                <a:latin typeface="Arial" panose="020B0604020202020204" pitchFamily="34" charset="0"/>
                <a:cs typeface="Arial" panose="020B0604020202020204" pitchFamily="34" charset="0"/>
              </a:rPr>
              <a:t> –</a:t>
            </a:r>
            <a:r>
              <a:rPr lang="es-CO" sz="1500" dirty="0" smtClean="0">
                <a:latin typeface="Arial" panose="020B0604020202020204" pitchFamily="34" charset="0"/>
                <a:cs typeface="Arial" panose="020B0604020202020204" pitchFamily="34" charset="0"/>
              </a:rPr>
              <a:t>p (luego </a:t>
            </a:r>
            <a:r>
              <a:rPr lang="es-CO" sz="1500" dirty="0" err="1" smtClean="0">
                <a:latin typeface="Arial" panose="020B0604020202020204" pitchFamily="34" charset="0"/>
                <a:cs typeface="Arial" panose="020B0604020202020204" pitchFamily="34" charset="0"/>
              </a:rPr>
              <a:t>enter</a:t>
            </a:r>
            <a:r>
              <a:rPr lang="es-CO" sz="1500" dirty="0" smtClean="0">
                <a:latin typeface="Arial" panose="020B0604020202020204" pitchFamily="34" charset="0"/>
                <a:cs typeface="Arial" panose="020B0604020202020204" pitchFamily="34" charset="0"/>
              </a:rPr>
              <a:t>)  (u: usuario, </a:t>
            </a:r>
            <a:r>
              <a:rPr lang="es-CO" sz="1500" dirty="0" err="1" smtClean="0">
                <a:latin typeface="Arial" panose="020B0604020202020204" pitchFamily="34" charset="0"/>
                <a:cs typeface="Arial" panose="020B0604020202020204" pitchFamily="34" charset="0"/>
              </a:rPr>
              <a:t>root</a:t>
            </a:r>
            <a:r>
              <a:rPr lang="es-CO" sz="1500" dirty="0" smtClean="0">
                <a:latin typeface="Arial" panose="020B0604020202020204" pitchFamily="34" charset="0"/>
                <a:cs typeface="Arial" panose="020B0604020202020204" pitchFamily="34" charset="0"/>
              </a:rPr>
              <a:t>: </a:t>
            </a:r>
            <a:r>
              <a:rPr lang="es-CO" sz="1500" dirty="0" err="1" smtClean="0">
                <a:latin typeface="Arial" panose="020B0604020202020204" pitchFamily="34" charset="0"/>
                <a:cs typeface="Arial" panose="020B0604020202020204" pitchFamily="34" charset="0"/>
              </a:rPr>
              <a:t>Raiz</a:t>
            </a:r>
            <a:r>
              <a:rPr lang="es-CO" sz="1500" dirty="0" smtClean="0">
                <a:latin typeface="Arial" panose="020B0604020202020204" pitchFamily="34" charset="0"/>
                <a:cs typeface="Arial" panose="020B0604020202020204" pitchFamily="34" charset="0"/>
              </a:rPr>
              <a:t>, -p: no utilizar </a:t>
            </a:r>
            <a:r>
              <a:rPr lang="es-CO" sz="1500" dirty="0" err="1" smtClean="0">
                <a:latin typeface="Arial" panose="020B0604020202020204" pitchFamily="34" charset="0"/>
                <a:cs typeface="Arial" panose="020B0604020202020204" pitchFamily="34" charset="0"/>
              </a:rPr>
              <a:t>password</a:t>
            </a:r>
            <a:endParaRPr lang="es-CO" sz="1500" dirty="0" smtClean="0">
              <a:latin typeface="Arial" panose="020B0604020202020204" pitchFamily="34" charset="0"/>
              <a:cs typeface="Arial" panose="020B0604020202020204" pitchFamily="34" charset="0"/>
            </a:endParaRPr>
          </a:p>
          <a:p>
            <a:endParaRPr lang="es-CO" sz="1500" dirty="0" smtClean="0">
              <a:latin typeface="Arial" panose="020B0604020202020204" pitchFamily="34" charset="0"/>
              <a:cs typeface="Arial" panose="020B0604020202020204" pitchFamily="34" charset="0"/>
            </a:endParaRPr>
          </a:p>
          <a:p>
            <a:r>
              <a:rPr lang="es-CO" sz="1500" dirty="0" smtClean="0">
                <a:latin typeface="Arial" panose="020B0604020202020204" pitchFamily="34" charset="0"/>
                <a:cs typeface="Arial" panose="020B0604020202020204" pitchFamily="34" charset="0"/>
              </a:rPr>
              <a:t>Crear </a:t>
            </a:r>
            <a:r>
              <a:rPr lang="es-CO" sz="1500" dirty="0" smtClean="0">
                <a:latin typeface="Arial" panose="020B0604020202020204" pitchFamily="34" charset="0"/>
                <a:cs typeface="Arial" panose="020B0604020202020204" pitchFamily="34" charset="0"/>
              </a:rPr>
              <a:t>una base de datos				</a:t>
            </a:r>
            <a:r>
              <a:rPr lang="es-CO" sz="1500" dirty="0" err="1" smtClean="0">
                <a:latin typeface="Arial" panose="020B0604020202020204" pitchFamily="34" charset="0"/>
                <a:cs typeface="Arial" panose="020B0604020202020204" pitchFamily="34" charset="0"/>
              </a:rPr>
              <a:t>create</a:t>
            </a:r>
            <a:r>
              <a:rPr lang="es-CO" sz="1500" dirty="0" smtClean="0">
                <a:latin typeface="Arial" panose="020B0604020202020204" pitchFamily="34" charset="0"/>
                <a:cs typeface="Arial" panose="020B0604020202020204" pitchFamily="34" charset="0"/>
              </a:rPr>
              <a:t> </a:t>
            </a:r>
            <a:r>
              <a:rPr lang="es-CO" sz="1500" dirty="0" err="1" smtClean="0">
                <a:latin typeface="Arial" panose="020B0604020202020204" pitchFamily="34" charset="0"/>
                <a:cs typeface="Arial" panose="020B0604020202020204" pitchFamily="34" charset="0"/>
              </a:rPr>
              <a:t>database</a:t>
            </a:r>
            <a:r>
              <a:rPr lang="es-CO" sz="1500" dirty="0" smtClean="0">
                <a:latin typeface="Arial" panose="020B0604020202020204" pitchFamily="34" charset="0"/>
                <a:cs typeface="Arial" panose="020B0604020202020204" pitchFamily="34" charset="0"/>
              </a:rPr>
              <a:t> </a:t>
            </a:r>
            <a:r>
              <a:rPr lang="es-CO" sz="1500" dirty="0" err="1" smtClean="0">
                <a:latin typeface="Arial" panose="020B0604020202020204" pitchFamily="34" charset="0"/>
                <a:cs typeface="Arial" panose="020B0604020202020204" pitchFamily="34" charset="0"/>
              </a:rPr>
              <a:t>basedatos</a:t>
            </a:r>
            <a:r>
              <a:rPr lang="es-CO" sz="1500" dirty="0" smtClean="0">
                <a:latin typeface="Arial" panose="020B0604020202020204" pitchFamily="34" charset="0"/>
                <a:cs typeface="Arial" panose="020B0604020202020204" pitchFamily="34" charset="0"/>
              </a:rPr>
              <a:t>;</a:t>
            </a:r>
            <a:endParaRPr lang="es-CO" sz="1500" dirty="0" smtClean="0">
              <a:latin typeface="Arial" panose="020B0604020202020204" pitchFamily="34" charset="0"/>
              <a:cs typeface="Arial" panose="020B0604020202020204" pitchFamily="34" charset="0"/>
            </a:endParaRPr>
          </a:p>
          <a:p>
            <a:r>
              <a:rPr lang="es-CO" sz="1500" dirty="0" smtClean="0">
                <a:latin typeface="Arial" panose="020B0604020202020204" pitchFamily="34" charset="0"/>
                <a:cs typeface="Arial" panose="020B0604020202020204" pitchFamily="34" charset="0"/>
              </a:rPr>
              <a:t>Usar </a:t>
            </a:r>
            <a:r>
              <a:rPr lang="es-CO" sz="1500" dirty="0" smtClean="0">
                <a:latin typeface="Arial" panose="020B0604020202020204" pitchFamily="34" charset="0"/>
                <a:cs typeface="Arial" panose="020B0604020202020204" pitchFamily="34" charset="0"/>
              </a:rPr>
              <a:t>o cargar la base </a:t>
            </a:r>
            <a:r>
              <a:rPr lang="es-CO" sz="1500" dirty="0" smtClean="0">
                <a:latin typeface="Arial" panose="020B0604020202020204" pitchFamily="34" charset="0"/>
                <a:cs typeface="Arial" panose="020B0604020202020204" pitchFamily="34" charset="0"/>
              </a:rPr>
              <a:t>de datos				use </a:t>
            </a:r>
            <a:r>
              <a:rPr lang="es-CO" sz="1500" dirty="0" err="1" smtClean="0">
                <a:latin typeface="Arial" panose="020B0604020202020204" pitchFamily="34" charset="0"/>
                <a:cs typeface="Arial" panose="020B0604020202020204" pitchFamily="34" charset="0"/>
              </a:rPr>
              <a:t>basedatos</a:t>
            </a:r>
            <a:endParaRPr lang="es-CO" sz="1500" dirty="0" smtClean="0">
              <a:latin typeface="Arial" panose="020B0604020202020204" pitchFamily="34" charset="0"/>
              <a:cs typeface="Arial" panose="020B0604020202020204" pitchFamily="34" charset="0"/>
            </a:endParaRPr>
          </a:p>
          <a:p>
            <a:r>
              <a:rPr lang="es-CO" sz="1500" dirty="0" smtClean="0">
                <a:latin typeface="Arial" panose="020B0604020202020204" pitchFamily="34" charset="0"/>
                <a:cs typeface="Arial" panose="020B0604020202020204" pitchFamily="34" charset="0"/>
              </a:rPr>
              <a:t>Crear una </a:t>
            </a:r>
            <a:r>
              <a:rPr lang="es-CO" sz="1500" dirty="0" smtClean="0">
                <a:latin typeface="Arial" panose="020B0604020202020204" pitchFamily="34" charset="0"/>
                <a:cs typeface="Arial" panose="020B0604020202020204" pitchFamily="34" charset="0"/>
              </a:rPr>
              <a:t>tabla</a:t>
            </a:r>
            <a:r>
              <a:rPr lang="es-CO" sz="1500" dirty="0" smtClean="0">
                <a:latin typeface="Arial" panose="020B0604020202020204" pitchFamily="34" charset="0"/>
                <a:cs typeface="Arial" panose="020B0604020202020204" pitchFamily="34" charset="0"/>
              </a:rPr>
              <a:t>					</a:t>
            </a:r>
            <a:r>
              <a:rPr lang="es-CO" sz="1500" dirty="0" err="1" smtClean="0">
                <a:latin typeface="Arial" panose="020B0604020202020204" pitchFamily="34" charset="0"/>
                <a:cs typeface="Arial" panose="020B0604020202020204" pitchFamily="34" charset="0"/>
              </a:rPr>
              <a:t>create</a:t>
            </a:r>
            <a:r>
              <a:rPr lang="es-CO" sz="1500" dirty="0" smtClean="0">
                <a:latin typeface="Arial" panose="020B0604020202020204" pitchFamily="34" charset="0"/>
                <a:cs typeface="Arial" panose="020B0604020202020204" pitchFamily="34" charset="0"/>
              </a:rPr>
              <a:t> </a:t>
            </a:r>
            <a:r>
              <a:rPr lang="es-CO" sz="1500" dirty="0" err="1" smtClean="0">
                <a:latin typeface="Arial" panose="020B0604020202020204" pitchFamily="34" charset="0"/>
                <a:cs typeface="Arial" panose="020B0604020202020204" pitchFamily="34" charset="0"/>
              </a:rPr>
              <a:t>table</a:t>
            </a:r>
            <a:r>
              <a:rPr lang="es-CO" sz="1500" dirty="0" smtClean="0">
                <a:latin typeface="Arial" panose="020B0604020202020204" pitchFamily="34" charset="0"/>
                <a:cs typeface="Arial" panose="020B0604020202020204" pitchFamily="34" charset="0"/>
              </a:rPr>
              <a:t> </a:t>
            </a:r>
            <a:r>
              <a:rPr lang="es-CO" sz="1500" dirty="0" smtClean="0">
                <a:latin typeface="Arial" panose="020B0604020202020204" pitchFamily="34" charset="0"/>
                <a:cs typeface="Arial" panose="020B0604020202020204" pitchFamily="34" charset="0"/>
              </a:rPr>
              <a:t>tabla;</a:t>
            </a:r>
          </a:p>
          <a:p>
            <a:r>
              <a:rPr lang="es-CO" sz="1600" dirty="0">
                <a:latin typeface="Arial" panose="020B0604020202020204" pitchFamily="34" charset="0"/>
                <a:cs typeface="Arial" panose="020B0604020202020204" pitchFamily="34" charset="0"/>
              </a:rPr>
              <a:t>Mostrar tablas creadas: </a:t>
            </a:r>
            <a:r>
              <a:rPr lang="es-CO" sz="1600" dirty="0" smtClean="0">
                <a:latin typeface="Arial" panose="020B0604020202020204" pitchFamily="34" charset="0"/>
                <a:cs typeface="Arial" panose="020B0604020202020204" pitchFamily="34" charset="0"/>
              </a:rPr>
              <a:t>				Show </a:t>
            </a:r>
            <a:r>
              <a:rPr lang="es-CO" sz="1600" dirty="0" err="1" smtClean="0">
                <a:latin typeface="Arial" panose="020B0604020202020204" pitchFamily="34" charset="0"/>
                <a:cs typeface="Arial" panose="020B0604020202020204" pitchFamily="34" charset="0"/>
              </a:rPr>
              <a:t>tables</a:t>
            </a:r>
            <a:r>
              <a:rPr lang="es-CO" sz="1600" dirty="0" smtClean="0">
                <a:latin typeface="Arial" panose="020B0604020202020204" pitchFamily="34" charset="0"/>
                <a:cs typeface="Arial" panose="020B0604020202020204" pitchFamily="34" charset="0"/>
              </a:rPr>
              <a:t>;</a:t>
            </a:r>
            <a:endParaRPr lang="es-CO" sz="1600" dirty="0">
              <a:latin typeface="Arial" panose="020B0604020202020204" pitchFamily="34" charset="0"/>
              <a:cs typeface="Arial" panose="020B0604020202020204" pitchFamily="34" charset="0"/>
            </a:endParaRPr>
          </a:p>
          <a:p>
            <a:r>
              <a:rPr lang="es-CO" sz="1500" dirty="0" smtClean="0">
                <a:latin typeface="Arial" panose="020B0604020202020204" pitchFamily="34" charset="0"/>
                <a:cs typeface="Arial" panose="020B0604020202020204" pitchFamily="34" charset="0"/>
              </a:rPr>
              <a:t>Mostrar </a:t>
            </a:r>
            <a:r>
              <a:rPr lang="es-CO" sz="1500" dirty="0">
                <a:latin typeface="Arial" panose="020B0604020202020204" pitchFamily="34" charset="0"/>
                <a:cs typeface="Arial" panose="020B0604020202020204" pitchFamily="34" charset="0"/>
              </a:rPr>
              <a:t>BD</a:t>
            </a:r>
            <a:r>
              <a:rPr lang="es-CO" sz="1500" dirty="0">
                <a:latin typeface="Arial" panose="020B0604020202020204" pitchFamily="34" charset="0"/>
                <a:cs typeface="Arial" panose="020B0604020202020204" pitchFamily="34" charset="0"/>
              </a:rPr>
              <a:t>: </a:t>
            </a:r>
            <a:r>
              <a:rPr lang="es-CO" sz="1500" dirty="0" smtClean="0">
                <a:latin typeface="Arial" panose="020B0604020202020204" pitchFamily="34" charset="0"/>
                <a:cs typeface="Arial" panose="020B0604020202020204" pitchFamily="34" charset="0"/>
              </a:rPr>
              <a:t>					Show </a:t>
            </a:r>
            <a:r>
              <a:rPr lang="es-CO" sz="1500" dirty="0" err="1" smtClean="0">
                <a:latin typeface="Arial" panose="020B0604020202020204" pitchFamily="34" charset="0"/>
                <a:cs typeface="Arial" panose="020B0604020202020204" pitchFamily="34" charset="0"/>
              </a:rPr>
              <a:t>databases</a:t>
            </a:r>
            <a:endParaRPr lang="es-CO" sz="1500" dirty="0">
              <a:latin typeface="Arial" panose="020B0604020202020204" pitchFamily="34" charset="0"/>
              <a:cs typeface="Arial" panose="020B0604020202020204" pitchFamily="34" charset="0"/>
            </a:endParaRPr>
          </a:p>
          <a:p>
            <a:r>
              <a:rPr lang="es-CO" sz="1500" dirty="0" smtClean="0">
                <a:latin typeface="Arial" panose="020B0604020202020204" pitchFamily="34" charset="0"/>
                <a:cs typeface="Arial" panose="020B0604020202020204" pitchFamily="34" charset="0"/>
              </a:rPr>
              <a:t>Visualizar estructura </a:t>
            </a:r>
            <a:r>
              <a:rPr lang="es-CO" sz="1500" dirty="0">
                <a:latin typeface="Arial" panose="020B0604020202020204" pitchFamily="34" charset="0"/>
                <a:cs typeface="Arial" panose="020B0604020202020204" pitchFamily="34" charset="0"/>
              </a:rPr>
              <a:t>de una tabla			show </a:t>
            </a:r>
            <a:r>
              <a:rPr lang="es-CO" sz="1500" dirty="0" err="1">
                <a:latin typeface="Arial" panose="020B0604020202020204" pitchFamily="34" charset="0"/>
                <a:cs typeface="Arial" panose="020B0604020202020204" pitchFamily="34" charset="0"/>
              </a:rPr>
              <a:t>columns</a:t>
            </a:r>
            <a:r>
              <a:rPr lang="es-CO" sz="1500" dirty="0">
                <a:latin typeface="Arial" panose="020B0604020202020204" pitchFamily="34" charset="0"/>
                <a:cs typeface="Arial" panose="020B0604020202020204" pitchFamily="34" charset="0"/>
              </a:rPr>
              <a:t> </a:t>
            </a:r>
            <a:r>
              <a:rPr lang="es-CO" sz="1500" dirty="0" err="1">
                <a:latin typeface="Arial" panose="020B0604020202020204" pitchFamily="34" charset="0"/>
                <a:cs typeface="Arial" panose="020B0604020202020204" pitchFamily="34" charset="0"/>
              </a:rPr>
              <a:t>from</a:t>
            </a:r>
            <a:r>
              <a:rPr lang="es-CO" sz="1500" dirty="0">
                <a:latin typeface="Arial" panose="020B0604020202020204" pitchFamily="34" charset="0"/>
                <a:cs typeface="Arial" panose="020B0604020202020204" pitchFamily="34" charset="0"/>
              </a:rPr>
              <a:t> </a:t>
            </a:r>
            <a:r>
              <a:rPr lang="es-CO" sz="1500" dirty="0" smtClean="0">
                <a:latin typeface="Arial" panose="020B0604020202020204" pitchFamily="34" charset="0"/>
                <a:cs typeface="Arial" panose="020B0604020202020204" pitchFamily="34" charset="0"/>
              </a:rPr>
              <a:t>tabla; o  describe tabla;</a:t>
            </a:r>
            <a:endParaRPr lang="es-CO" sz="1500" dirty="0">
              <a:latin typeface="Arial" panose="020B0604020202020204" pitchFamily="34" charset="0"/>
              <a:cs typeface="Arial" panose="020B0604020202020204" pitchFamily="34" charset="0"/>
            </a:endParaRPr>
          </a:p>
          <a:p>
            <a:r>
              <a:rPr lang="es-CO" sz="1500" dirty="0">
                <a:latin typeface="Arial" panose="020B0604020202020204" pitchFamily="34" charset="0"/>
                <a:cs typeface="Arial" panose="020B0604020202020204" pitchFamily="34" charset="0"/>
              </a:rPr>
              <a:t>Eliminar una tabla </a:t>
            </a:r>
            <a:r>
              <a:rPr lang="es-CO" sz="1500" dirty="0" smtClean="0">
                <a:latin typeface="Arial" panose="020B0604020202020204" pitchFamily="34" charset="0"/>
                <a:cs typeface="Arial" panose="020B0604020202020204" pitchFamily="34" charset="0"/>
              </a:rPr>
              <a:t>		</a:t>
            </a:r>
            <a:r>
              <a:rPr lang="es-CO" sz="1500" dirty="0">
                <a:latin typeface="Arial" panose="020B0604020202020204" pitchFamily="34" charset="0"/>
                <a:cs typeface="Arial" panose="020B0604020202020204" pitchFamily="34" charset="0"/>
              </a:rPr>
              <a:t>			</a:t>
            </a:r>
            <a:r>
              <a:rPr lang="es-CO" sz="1500" dirty="0" err="1">
                <a:latin typeface="Arial" panose="020B0604020202020204" pitchFamily="34" charset="0"/>
                <a:cs typeface="Arial" panose="020B0604020202020204" pitchFamily="34" charset="0"/>
              </a:rPr>
              <a:t>drop</a:t>
            </a:r>
            <a:r>
              <a:rPr lang="es-CO" sz="1500" dirty="0">
                <a:latin typeface="Arial" panose="020B0604020202020204" pitchFamily="34" charset="0"/>
                <a:cs typeface="Arial" panose="020B0604020202020204" pitchFamily="34" charset="0"/>
              </a:rPr>
              <a:t> </a:t>
            </a:r>
            <a:r>
              <a:rPr lang="es-CO" sz="1500" dirty="0" err="1">
                <a:latin typeface="Arial" panose="020B0604020202020204" pitchFamily="34" charset="0"/>
                <a:cs typeface="Arial" panose="020B0604020202020204" pitchFamily="34" charset="0"/>
              </a:rPr>
              <a:t>tables</a:t>
            </a:r>
            <a:r>
              <a:rPr lang="es-CO" sz="1500" dirty="0">
                <a:latin typeface="Arial" panose="020B0604020202020204" pitchFamily="34" charset="0"/>
                <a:cs typeface="Arial" panose="020B0604020202020204" pitchFamily="34" charset="0"/>
              </a:rPr>
              <a:t> </a:t>
            </a:r>
            <a:r>
              <a:rPr lang="es-CO" sz="1500" dirty="0" smtClean="0">
                <a:latin typeface="Arial" panose="020B0604020202020204" pitchFamily="34" charset="0"/>
                <a:cs typeface="Arial" panose="020B0604020202020204" pitchFamily="34" charset="0"/>
              </a:rPr>
              <a:t>tabla;</a:t>
            </a:r>
            <a:endParaRPr lang="es-CO" sz="1500" dirty="0">
              <a:latin typeface="Arial" panose="020B0604020202020204" pitchFamily="34" charset="0"/>
              <a:cs typeface="Arial" panose="020B0604020202020204" pitchFamily="34" charset="0"/>
            </a:endParaRPr>
          </a:p>
          <a:p>
            <a:r>
              <a:rPr lang="es-CO" sz="1500" dirty="0" smtClean="0">
                <a:latin typeface="Arial" panose="020B0604020202020204" pitchFamily="34" charset="0"/>
                <a:cs typeface="Arial" panose="020B0604020202020204" pitchFamily="34" charset="0"/>
              </a:rPr>
              <a:t>Para renombrar </a:t>
            </a:r>
            <a:r>
              <a:rPr lang="es-CO" sz="1500" dirty="0">
                <a:latin typeface="Arial" panose="020B0604020202020204" pitchFamily="34" charset="0"/>
                <a:cs typeface="Arial" panose="020B0604020202020204" pitchFamily="34" charset="0"/>
              </a:rPr>
              <a:t>una tabla				</a:t>
            </a:r>
            <a:r>
              <a:rPr lang="es-CO" sz="1500" dirty="0" err="1">
                <a:latin typeface="Arial" panose="020B0604020202020204" pitchFamily="34" charset="0"/>
                <a:cs typeface="Arial" panose="020B0604020202020204" pitchFamily="34" charset="0"/>
              </a:rPr>
              <a:t>rename</a:t>
            </a:r>
            <a:r>
              <a:rPr lang="es-CO" sz="1500" dirty="0">
                <a:latin typeface="Arial" panose="020B0604020202020204" pitchFamily="34" charset="0"/>
                <a:cs typeface="Arial" panose="020B0604020202020204" pitchFamily="34" charset="0"/>
              </a:rPr>
              <a:t> </a:t>
            </a:r>
            <a:r>
              <a:rPr lang="es-CO" sz="1500" dirty="0" err="1">
                <a:latin typeface="Arial" panose="020B0604020202020204" pitchFamily="34" charset="0"/>
                <a:cs typeface="Arial" panose="020B0604020202020204" pitchFamily="34" charset="0"/>
              </a:rPr>
              <a:t>table</a:t>
            </a:r>
            <a:r>
              <a:rPr lang="es-CO" sz="1500" dirty="0">
                <a:latin typeface="Arial" panose="020B0604020202020204" pitchFamily="34" charset="0"/>
                <a:cs typeface="Arial" panose="020B0604020202020204" pitchFamily="34" charset="0"/>
              </a:rPr>
              <a:t> </a:t>
            </a:r>
            <a:r>
              <a:rPr lang="es-CO" sz="1500" dirty="0" smtClean="0">
                <a:latin typeface="Arial" panose="020B0604020202020204" pitchFamily="34" charset="0"/>
                <a:cs typeface="Arial" panose="020B0604020202020204" pitchFamily="34" charset="0"/>
              </a:rPr>
              <a:t>tabla </a:t>
            </a:r>
            <a:r>
              <a:rPr lang="es-CO" sz="1500" dirty="0">
                <a:latin typeface="Arial" panose="020B0604020202020204" pitchFamily="34" charset="0"/>
                <a:cs typeface="Arial" panose="020B0604020202020204" pitchFamily="34" charset="0"/>
              </a:rPr>
              <a:t>to </a:t>
            </a:r>
            <a:r>
              <a:rPr lang="es-CO" sz="1500" dirty="0" smtClean="0">
                <a:latin typeface="Arial" panose="020B0604020202020204" pitchFamily="34" charset="0"/>
                <a:cs typeface="Arial" panose="020B0604020202020204" pitchFamily="34" charset="0"/>
              </a:rPr>
              <a:t>nueva tabla;</a:t>
            </a:r>
          </a:p>
          <a:p>
            <a:r>
              <a:rPr lang="es-CO" sz="1600" dirty="0">
                <a:latin typeface="Arial" panose="020B0604020202020204" pitchFamily="34" charset="0"/>
                <a:cs typeface="Arial" panose="020B0604020202020204" pitchFamily="34" charset="0"/>
              </a:rPr>
              <a:t>Adicionar un campo al comienzo </a:t>
            </a:r>
            <a:r>
              <a:rPr lang="es-CO" sz="1600" dirty="0" smtClean="0">
                <a:latin typeface="Arial" panose="020B0604020202020204" pitchFamily="34" charset="0"/>
                <a:cs typeface="Arial" panose="020B0604020202020204" pitchFamily="34" charset="0"/>
              </a:rPr>
              <a:t>en una </a:t>
            </a:r>
            <a:r>
              <a:rPr lang="es-CO" sz="1600" dirty="0">
                <a:latin typeface="Arial" panose="020B0604020202020204" pitchFamily="34" charset="0"/>
                <a:cs typeface="Arial" panose="020B0604020202020204" pitchFamily="34" charset="0"/>
              </a:rPr>
              <a:t>tabla : </a:t>
            </a:r>
            <a:r>
              <a:rPr lang="es-CO" sz="1600" dirty="0" smtClean="0">
                <a:latin typeface="Arial" panose="020B0604020202020204" pitchFamily="34" charset="0"/>
                <a:cs typeface="Arial" panose="020B0604020202020204" pitchFamily="34" charset="0"/>
              </a:rPr>
              <a:t>		alter </a:t>
            </a:r>
            <a:r>
              <a:rPr lang="es-CO" sz="1600" dirty="0" err="1" smtClean="0">
                <a:latin typeface="Arial" panose="020B0604020202020204" pitchFamily="34" charset="0"/>
                <a:cs typeface="Arial" panose="020B0604020202020204" pitchFamily="34" charset="0"/>
              </a:rPr>
              <a:t>table</a:t>
            </a:r>
            <a:r>
              <a:rPr lang="es-CO" sz="1600" dirty="0" smtClean="0">
                <a:latin typeface="Arial" panose="020B0604020202020204" pitchFamily="34" charset="0"/>
                <a:cs typeface="Arial" panose="020B0604020202020204" pitchFamily="34" charset="0"/>
              </a:rPr>
              <a:t> tabla </a:t>
            </a:r>
            <a:r>
              <a:rPr lang="es-CO" sz="1600" dirty="0" err="1" smtClean="0">
                <a:latin typeface="Arial" panose="020B0604020202020204" pitchFamily="34" charset="0"/>
                <a:cs typeface="Arial" panose="020B0604020202020204" pitchFamily="34" charset="0"/>
              </a:rPr>
              <a:t>add</a:t>
            </a:r>
            <a:r>
              <a:rPr lang="es-CO" sz="1600" dirty="0" smtClean="0">
                <a:latin typeface="Arial" panose="020B0604020202020204" pitchFamily="34" charset="0"/>
                <a:cs typeface="Arial" panose="020B0604020202020204" pitchFamily="34" charset="0"/>
              </a:rPr>
              <a:t> campo tipo() </a:t>
            </a:r>
            <a:r>
              <a:rPr lang="es-CO" sz="1600" dirty="0" err="1" smtClean="0">
                <a:latin typeface="Arial" panose="020B0604020202020204" pitchFamily="34" charset="0"/>
                <a:cs typeface="Arial" panose="020B0604020202020204" pitchFamily="34" charset="0"/>
              </a:rPr>
              <a:t>not</a:t>
            </a:r>
            <a:r>
              <a:rPr lang="es-CO" sz="1600" dirty="0" smtClean="0">
                <a:latin typeface="Arial" panose="020B0604020202020204" pitchFamily="34" charset="0"/>
                <a:cs typeface="Arial" panose="020B0604020202020204" pitchFamily="34" charset="0"/>
              </a:rPr>
              <a:t> </a:t>
            </a:r>
            <a:r>
              <a:rPr lang="es-CO" sz="1600" dirty="0" err="1" smtClean="0">
                <a:latin typeface="Arial" panose="020B0604020202020204" pitchFamily="34" charset="0"/>
                <a:cs typeface="Arial" panose="020B0604020202020204" pitchFamily="34" charset="0"/>
              </a:rPr>
              <a:t>null</a:t>
            </a:r>
            <a:r>
              <a:rPr lang="es-CO" sz="1600" dirty="0" smtClean="0">
                <a:latin typeface="Arial" panose="020B0604020202020204" pitchFamily="34" charset="0"/>
                <a:cs typeface="Arial" panose="020B0604020202020204" pitchFamily="34" charset="0"/>
              </a:rPr>
              <a:t> </a:t>
            </a:r>
            <a:r>
              <a:rPr lang="es-CO" sz="1600" dirty="0" err="1" smtClean="0">
                <a:latin typeface="Arial" panose="020B0604020202020204" pitchFamily="34" charset="0"/>
                <a:cs typeface="Arial" panose="020B0604020202020204" pitchFamily="34" charset="0"/>
              </a:rPr>
              <a:t>first</a:t>
            </a:r>
            <a:r>
              <a:rPr lang="es-CO" sz="1600" dirty="0" smtClean="0">
                <a:latin typeface="Arial" panose="020B0604020202020204" pitchFamily="34" charset="0"/>
                <a:cs typeface="Arial" panose="020B0604020202020204" pitchFamily="34" charset="0"/>
              </a:rPr>
              <a:t>;</a:t>
            </a:r>
            <a:endParaRPr lang="es-CO" sz="1600" b="1" dirty="0">
              <a:solidFill>
                <a:srgbClr val="FF0000"/>
              </a:solidFill>
              <a:latin typeface="Arial" panose="020B0604020202020204" pitchFamily="34" charset="0"/>
              <a:cs typeface="Arial" panose="020B0604020202020204" pitchFamily="34" charset="0"/>
            </a:endParaRPr>
          </a:p>
          <a:p>
            <a:r>
              <a:rPr lang="es-CO" sz="1500" dirty="0" smtClean="0">
                <a:latin typeface="Arial" panose="020B0604020202020204" pitchFamily="34" charset="0"/>
                <a:cs typeface="Arial" panose="020B0604020202020204" pitchFamily="34" charset="0"/>
              </a:rPr>
              <a:t>Adicionar </a:t>
            </a:r>
            <a:r>
              <a:rPr lang="es-CO" sz="1500" dirty="0">
                <a:latin typeface="Arial" panose="020B0604020202020204" pitchFamily="34" charset="0"/>
                <a:cs typeface="Arial" panose="020B0604020202020204" pitchFamily="34" charset="0"/>
              </a:rPr>
              <a:t>un campo, después de…		</a:t>
            </a:r>
            <a:r>
              <a:rPr lang="es-CO" sz="1500" dirty="0" smtClean="0">
                <a:latin typeface="Arial" panose="020B0604020202020204" pitchFamily="34" charset="0"/>
                <a:cs typeface="Arial" panose="020B0604020202020204" pitchFamily="34" charset="0"/>
              </a:rPr>
              <a:t>	alter </a:t>
            </a:r>
            <a:r>
              <a:rPr lang="es-CO" sz="1500" dirty="0" err="1">
                <a:latin typeface="Arial" panose="020B0604020202020204" pitchFamily="34" charset="0"/>
                <a:cs typeface="Arial" panose="020B0604020202020204" pitchFamily="34" charset="0"/>
              </a:rPr>
              <a:t>table</a:t>
            </a:r>
            <a:r>
              <a:rPr lang="es-CO" sz="1500" dirty="0">
                <a:latin typeface="Arial" panose="020B0604020202020204" pitchFamily="34" charset="0"/>
                <a:cs typeface="Arial" panose="020B0604020202020204" pitchFamily="34" charset="0"/>
              </a:rPr>
              <a:t> </a:t>
            </a:r>
            <a:r>
              <a:rPr lang="es-CO" sz="1500" dirty="0" smtClean="0">
                <a:latin typeface="Arial" panose="020B0604020202020204" pitchFamily="34" charset="0"/>
                <a:cs typeface="Arial" panose="020B0604020202020204" pitchFamily="34" charset="0"/>
              </a:rPr>
              <a:t>tabla </a:t>
            </a:r>
            <a:r>
              <a:rPr lang="es-CO" sz="1500" dirty="0" err="1">
                <a:latin typeface="Arial" panose="020B0604020202020204" pitchFamily="34" charset="0"/>
                <a:cs typeface="Arial" panose="020B0604020202020204" pitchFamily="34" charset="0"/>
              </a:rPr>
              <a:t>add</a:t>
            </a:r>
            <a:r>
              <a:rPr lang="es-CO" sz="1500" dirty="0">
                <a:latin typeface="Arial" panose="020B0604020202020204" pitchFamily="34" charset="0"/>
                <a:cs typeface="Arial" panose="020B0604020202020204" pitchFamily="34" charset="0"/>
              </a:rPr>
              <a:t> campo tipo(tamaño) </a:t>
            </a:r>
            <a:r>
              <a:rPr lang="es-CO" sz="1500" dirty="0" err="1">
                <a:latin typeface="Arial" panose="020B0604020202020204" pitchFamily="34" charset="0"/>
                <a:cs typeface="Arial" panose="020B0604020202020204" pitchFamily="34" charset="0"/>
              </a:rPr>
              <a:t>after</a:t>
            </a:r>
            <a:r>
              <a:rPr lang="es-CO" sz="1500" dirty="0">
                <a:latin typeface="Arial" panose="020B0604020202020204" pitchFamily="34" charset="0"/>
                <a:cs typeface="Arial" panose="020B0604020202020204" pitchFamily="34" charset="0"/>
              </a:rPr>
              <a:t> campo;</a:t>
            </a:r>
          </a:p>
          <a:p>
            <a:r>
              <a:rPr lang="es-CO" sz="1500" dirty="0">
                <a:latin typeface="Arial" panose="020B0604020202020204" pitchFamily="34" charset="0"/>
                <a:cs typeface="Arial" panose="020B0604020202020204" pitchFamily="34" charset="0"/>
              </a:rPr>
              <a:t>Adicionar varios campos después de …	</a:t>
            </a:r>
            <a:r>
              <a:rPr lang="es-CO" sz="1500" dirty="0" smtClean="0">
                <a:latin typeface="Arial" panose="020B0604020202020204" pitchFamily="34" charset="0"/>
                <a:cs typeface="Arial" panose="020B0604020202020204" pitchFamily="34" charset="0"/>
              </a:rPr>
              <a:t>		se </a:t>
            </a:r>
            <a:r>
              <a:rPr lang="es-CO" sz="1500" dirty="0">
                <a:latin typeface="Arial" panose="020B0604020202020204" pitchFamily="34" charset="0"/>
                <a:cs typeface="Arial" panose="020B0604020202020204" pitchFamily="34" charset="0"/>
              </a:rPr>
              <a:t>hace el mismo proceso alter </a:t>
            </a:r>
            <a:r>
              <a:rPr lang="es-CO" sz="1500" dirty="0" err="1">
                <a:latin typeface="Arial" panose="020B0604020202020204" pitchFamily="34" charset="0"/>
                <a:cs typeface="Arial" panose="020B0604020202020204" pitchFamily="34" charset="0"/>
              </a:rPr>
              <a:t>table</a:t>
            </a:r>
            <a:r>
              <a:rPr lang="es-CO" sz="1500" dirty="0">
                <a:latin typeface="Arial" panose="020B0604020202020204" pitchFamily="34" charset="0"/>
                <a:cs typeface="Arial" panose="020B0604020202020204" pitchFamily="34" charset="0"/>
              </a:rPr>
              <a:t> y por ultimo se escribe </a:t>
            </a:r>
            <a:r>
              <a:rPr lang="es-CO" sz="1500" dirty="0" err="1">
                <a:latin typeface="Arial" panose="020B0604020202020204" pitchFamily="34" charset="0"/>
                <a:cs typeface="Arial" panose="020B0604020202020204" pitchFamily="34" charset="0"/>
              </a:rPr>
              <a:t>after</a:t>
            </a:r>
            <a:endParaRPr lang="es-CO" sz="1500" dirty="0">
              <a:latin typeface="Arial" panose="020B0604020202020204" pitchFamily="34" charset="0"/>
              <a:cs typeface="Arial" panose="020B0604020202020204" pitchFamily="34" charset="0"/>
            </a:endParaRPr>
          </a:p>
          <a:p>
            <a:r>
              <a:rPr lang="es-CO" sz="1500" dirty="0">
                <a:latin typeface="Arial" panose="020B0604020202020204" pitchFamily="34" charset="0"/>
                <a:cs typeface="Arial" panose="020B0604020202020204" pitchFamily="34" charset="0"/>
              </a:rPr>
              <a:t>Eliminar un campo de una tabla			</a:t>
            </a:r>
            <a:r>
              <a:rPr lang="es-CO" sz="1500" dirty="0" smtClean="0">
                <a:latin typeface="Arial" panose="020B0604020202020204" pitchFamily="34" charset="0"/>
                <a:cs typeface="Arial" panose="020B0604020202020204" pitchFamily="34" charset="0"/>
              </a:rPr>
              <a:t>	alter </a:t>
            </a:r>
            <a:r>
              <a:rPr lang="es-CO" sz="1500" dirty="0" err="1">
                <a:latin typeface="Arial" panose="020B0604020202020204" pitchFamily="34" charset="0"/>
                <a:cs typeface="Arial" panose="020B0604020202020204" pitchFamily="34" charset="0"/>
              </a:rPr>
              <a:t>table</a:t>
            </a:r>
            <a:r>
              <a:rPr lang="es-CO" sz="1500" dirty="0">
                <a:latin typeface="Arial" panose="020B0604020202020204" pitchFamily="34" charset="0"/>
                <a:cs typeface="Arial" panose="020B0604020202020204" pitchFamily="34" charset="0"/>
              </a:rPr>
              <a:t> </a:t>
            </a:r>
            <a:r>
              <a:rPr lang="es-CO" sz="1500" dirty="0" smtClean="0">
                <a:latin typeface="Arial" panose="020B0604020202020204" pitchFamily="34" charset="0"/>
                <a:cs typeface="Arial" panose="020B0604020202020204" pitchFamily="34" charset="0"/>
              </a:rPr>
              <a:t>tabla </a:t>
            </a:r>
            <a:r>
              <a:rPr lang="es-CO" sz="1500" dirty="0" err="1">
                <a:latin typeface="Arial" panose="020B0604020202020204" pitchFamily="34" charset="0"/>
                <a:cs typeface="Arial" panose="020B0604020202020204" pitchFamily="34" charset="0"/>
              </a:rPr>
              <a:t>drop</a:t>
            </a:r>
            <a:r>
              <a:rPr lang="es-CO" sz="1500" dirty="0">
                <a:latin typeface="Arial" panose="020B0604020202020204" pitchFamily="34" charset="0"/>
                <a:cs typeface="Arial" panose="020B0604020202020204" pitchFamily="34" charset="0"/>
              </a:rPr>
              <a:t> </a:t>
            </a:r>
            <a:r>
              <a:rPr lang="es-CO" sz="1500" dirty="0" err="1">
                <a:latin typeface="Arial" panose="020B0604020202020204" pitchFamily="34" charset="0"/>
                <a:cs typeface="Arial" panose="020B0604020202020204" pitchFamily="34" charset="0"/>
              </a:rPr>
              <a:t>direc</a:t>
            </a:r>
            <a:r>
              <a:rPr lang="es-CO" sz="1500" dirty="0">
                <a:latin typeface="Arial" panose="020B0604020202020204" pitchFamily="34" charset="0"/>
                <a:cs typeface="Arial" panose="020B0604020202020204" pitchFamily="34" charset="0"/>
              </a:rPr>
              <a:t>;</a:t>
            </a:r>
          </a:p>
          <a:p>
            <a:r>
              <a:rPr lang="es-CO" sz="1500" dirty="0" smtClean="0">
                <a:latin typeface="Arial" panose="020B0604020202020204" pitchFamily="34" charset="0"/>
                <a:cs typeface="Arial" panose="020B0604020202020204" pitchFamily="34" charset="0"/>
              </a:rPr>
              <a:t>Cambiar </a:t>
            </a:r>
            <a:r>
              <a:rPr lang="es-CO" sz="1500" dirty="0">
                <a:latin typeface="Arial" panose="020B0604020202020204" pitchFamily="34" charset="0"/>
                <a:cs typeface="Arial" panose="020B0604020202020204" pitchFamily="34" charset="0"/>
              </a:rPr>
              <a:t>el nombre del campo de una tabla		alter </a:t>
            </a:r>
            <a:r>
              <a:rPr lang="es-CO" sz="1500" dirty="0" err="1">
                <a:latin typeface="Arial" panose="020B0604020202020204" pitchFamily="34" charset="0"/>
                <a:cs typeface="Arial" panose="020B0604020202020204" pitchFamily="34" charset="0"/>
              </a:rPr>
              <a:t>table</a:t>
            </a:r>
            <a:r>
              <a:rPr lang="es-CO" sz="1500" dirty="0">
                <a:latin typeface="Arial" panose="020B0604020202020204" pitchFamily="34" charset="0"/>
                <a:cs typeface="Arial" panose="020B0604020202020204" pitchFamily="34" charset="0"/>
              </a:rPr>
              <a:t> </a:t>
            </a:r>
            <a:r>
              <a:rPr lang="es-CO" sz="1500" dirty="0" smtClean="0">
                <a:latin typeface="Arial" panose="020B0604020202020204" pitchFamily="34" charset="0"/>
                <a:cs typeface="Arial" panose="020B0604020202020204" pitchFamily="34" charset="0"/>
              </a:rPr>
              <a:t>tabla </a:t>
            </a:r>
            <a:r>
              <a:rPr lang="es-CO" sz="1500" dirty="0" err="1">
                <a:latin typeface="Arial" panose="020B0604020202020204" pitchFamily="34" charset="0"/>
                <a:cs typeface="Arial" panose="020B0604020202020204" pitchFamily="34" charset="0"/>
              </a:rPr>
              <a:t>change</a:t>
            </a:r>
            <a:r>
              <a:rPr lang="es-CO" sz="1500" dirty="0">
                <a:latin typeface="Arial" panose="020B0604020202020204" pitchFamily="34" charset="0"/>
                <a:cs typeface="Arial" panose="020B0604020202020204" pitchFamily="34" charset="0"/>
              </a:rPr>
              <a:t> </a:t>
            </a:r>
            <a:r>
              <a:rPr lang="es-CO" sz="1500" dirty="0" err="1">
                <a:latin typeface="Arial" panose="020B0604020202020204" pitchFamily="34" charset="0"/>
                <a:cs typeface="Arial" panose="020B0604020202020204" pitchFamily="34" charset="0"/>
              </a:rPr>
              <a:t>ident</a:t>
            </a:r>
            <a:r>
              <a:rPr lang="es-CO" sz="1500" dirty="0">
                <a:latin typeface="Arial" panose="020B0604020202020204" pitchFamily="34" charset="0"/>
                <a:cs typeface="Arial" panose="020B0604020202020204" pitchFamily="34" charset="0"/>
              </a:rPr>
              <a:t> </a:t>
            </a:r>
            <a:r>
              <a:rPr lang="es-CO" sz="1500" dirty="0" err="1">
                <a:latin typeface="Arial" panose="020B0604020202020204" pitchFamily="34" charset="0"/>
                <a:cs typeface="Arial" panose="020B0604020202020204" pitchFamily="34" charset="0"/>
              </a:rPr>
              <a:t>identi</a:t>
            </a:r>
            <a:r>
              <a:rPr lang="es-CO" sz="1500" dirty="0">
                <a:latin typeface="Arial" panose="020B0604020202020204" pitchFamily="34" charset="0"/>
                <a:cs typeface="Arial" panose="020B0604020202020204" pitchFamily="34" charset="0"/>
              </a:rPr>
              <a:t> </a:t>
            </a:r>
            <a:r>
              <a:rPr lang="es-CO" sz="1500" dirty="0" err="1">
                <a:latin typeface="Arial" panose="020B0604020202020204" pitchFamily="34" charset="0"/>
                <a:cs typeface="Arial" panose="020B0604020202020204" pitchFamily="34" charset="0"/>
              </a:rPr>
              <a:t>varchar</a:t>
            </a:r>
            <a:r>
              <a:rPr lang="es-CO" sz="1500" dirty="0">
                <a:latin typeface="Arial" panose="020B0604020202020204" pitchFamily="34" charset="0"/>
                <a:cs typeface="Arial" panose="020B0604020202020204" pitchFamily="34" charset="0"/>
              </a:rPr>
              <a:t>(20) </a:t>
            </a:r>
            <a:r>
              <a:rPr lang="es-CO" sz="1500" dirty="0" err="1">
                <a:latin typeface="Arial" panose="020B0604020202020204" pitchFamily="34" charset="0"/>
                <a:cs typeface="Arial" panose="020B0604020202020204" pitchFamily="34" charset="0"/>
              </a:rPr>
              <a:t>not</a:t>
            </a:r>
            <a:r>
              <a:rPr lang="es-CO" sz="1500" dirty="0">
                <a:latin typeface="Arial" panose="020B0604020202020204" pitchFamily="34" charset="0"/>
                <a:cs typeface="Arial" panose="020B0604020202020204" pitchFamily="34" charset="0"/>
              </a:rPr>
              <a:t> </a:t>
            </a:r>
            <a:r>
              <a:rPr lang="es-CO" sz="1500" dirty="0" err="1">
                <a:latin typeface="Arial" panose="020B0604020202020204" pitchFamily="34" charset="0"/>
                <a:cs typeface="Arial" panose="020B0604020202020204" pitchFamily="34" charset="0"/>
              </a:rPr>
              <a:t>null</a:t>
            </a:r>
            <a:r>
              <a:rPr lang="es-CO" sz="1500" dirty="0">
                <a:latin typeface="Arial" panose="020B0604020202020204" pitchFamily="34" charset="0"/>
                <a:cs typeface="Arial" panose="020B0604020202020204" pitchFamily="34" charset="0"/>
              </a:rPr>
              <a:t>;</a:t>
            </a:r>
          </a:p>
          <a:p>
            <a:r>
              <a:rPr lang="es-CO" sz="1500" dirty="0" smtClean="0">
                <a:latin typeface="Arial" panose="020B0604020202020204" pitchFamily="34" charset="0"/>
                <a:cs typeface="Arial" panose="020B0604020202020204" pitchFamily="34" charset="0"/>
              </a:rPr>
              <a:t>Eliminar </a:t>
            </a:r>
            <a:r>
              <a:rPr lang="es-CO" sz="1500" dirty="0" smtClean="0">
                <a:latin typeface="Arial" panose="020B0604020202020204" pitchFamily="34" charset="0"/>
                <a:cs typeface="Arial" panose="020B0604020202020204" pitchFamily="34" charset="0"/>
              </a:rPr>
              <a:t>una base de datos:				</a:t>
            </a:r>
            <a:r>
              <a:rPr lang="es-CO" sz="1500" dirty="0" err="1" smtClean="0">
                <a:latin typeface="Arial" panose="020B0604020202020204" pitchFamily="34" charset="0"/>
                <a:cs typeface="Arial" panose="020B0604020202020204" pitchFamily="34" charset="0"/>
              </a:rPr>
              <a:t>Drop</a:t>
            </a:r>
            <a:r>
              <a:rPr lang="es-CO" sz="1500" dirty="0" smtClean="0">
                <a:latin typeface="Arial" panose="020B0604020202020204" pitchFamily="34" charset="0"/>
                <a:cs typeface="Arial" panose="020B0604020202020204" pitchFamily="34" charset="0"/>
              </a:rPr>
              <a:t> </a:t>
            </a:r>
            <a:r>
              <a:rPr lang="es-CO" sz="1500" dirty="0" err="1" smtClean="0">
                <a:latin typeface="Arial" panose="020B0604020202020204" pitchFamily="34" charset="0"/>
                <a:cs typeface="Arial" panose="020B0604020202020204" pitchFamily="34" charset="0"/>
              </a:rPr>
              <a:t>database</a:t>
            </a:r>
            <a:r>
              <a:rPr lang="es-CO" sz="1500" dirty="0" smtClean="0">
                <a:latin typeface="Arial" panose="020B0604020202020204" pitchFamily="34" charset="0"/>
                <a:cs typeface="Arial" panose="020B0604020202020204" pitchFamily="34" charset="0"/>
              </a:rPr>
              <a:t>  empresa;</a:t>
            </a:r>
          </a:p>
          <a:p>
            <a:r>
              <a:rPr lang="es-CO" sz="1500" dirty="0" smtClean="0">
                <a:latin typeface="Arial" panose="020B0604020202020204" pitchFamily="34" charset="0"/>
                <a:cs typeface="Arial" panose="020B0604020202020204" pitchFamily="34" charset="0"/>
              </a:rPr>
              <a:t>Asignar </a:t>
            </a:r>
            <a:r>
              <a:rPr lang="es-CO" sz="1500" dirty="0">
                <a:latin typeface="Arial" panose="020B0604020202020204" pitchFamily="34" charset="0"/>
                <a:cs typeface="Arial" panose="020B0604020202020204" pitchFamily="34" charset="0"/>
              </a:rPr>
              <a:t>clave primaria a un campo	</a:t>
            </a:r>
            <a:r>
              <a:rPr lang="es-CO" sz="1500" dirty="0" smtClean="0">
                <a:latin typeface="Arial" panose="020B0604020202020204" pitchFamily="34" charset="0"/>
                <a:cs typeface="Arial" panose="020B0604020202020204" pitchFamily="34" charset="0"/>
              </a:rPr>
              <a:t>	</a:t>
            </a:r>
            <a:r>
              <a:rPr lang="es-CO" sz="1500" dirty="0">
                <a:latin typeface="Arial" panose="020B0604020202020204" pitchFamily="34" charset="0"/>
                <a:cs typeface="Arial" panose="020B0604020202020204" pitchFamily="34" charset="0"/>
              </a:rPr>
              <a:t>	alter </a:t>
            </a:r>
            <a:r>
              <a:rPr lang="es-CO" sz="1500" dirty="0" err="1" smtClean="0">
                <a:latin typeface="Arial" panose="020B0604020202020204" pitchFamily="34" charset="0"/>
                <a:cs typeface="Arial" panose="020B0604020202020204" pitchFamily="34" charset="0"/>
              </a:rPr>
              <a:t>table</a:t>
            </a:r>
            <a:r>
              <a:rPr lang="es-CO" sz="1500" dirty="0" smtClean="0">
                <a:latin typeface="Arial" panose="020B0604020202020204" pitchFamily="34" charset="0"/>
                <a:cs typeface="Arial" panose="020B0604020202020204" pitchFamily="34" charset="0"/>
              </a:rPr>
              <a:t> tabla </a:t>
            </a:r>
            <a:r>
              <a:rPr lang="es-CO" sz="1500" dirty="0" err="1">
                <a:latin typeface="Arial" panose="020B0604020202020204" pitchFamily="34" charset="0"/>
                <a:cs typeface="Arial" panose="020B0604020202020204" pitchFamily="34" charset="0"/>
              </a:rPr>
              <a:t>add</a:t>
            </a:r>
            <a:r>
              <a:rPr lang="es-CO" sz="1500" dirty="0">
                <a:latin typeface="Arial" panose="020B0604020202020204" pitchFamily="34" charset="0"/>
                <a:cs typeface="Arial" panose="020B0604020202020204" pitchFamily="34" charset="0"/>
              </a:rPr>
              <a:t> </a:t>
            </a:r>
            <a:r>
              <a:rPr lang="es-CO" sz="1500" dirty="0" err="1">
                <a:latin typeface="Arial" panose="020B0604020202020204" pitchFamily="34" charset="0"/>
                <a:cs typeface="Arial" panose="020B0604020202020204" pitchFamily="34" charset="0"/>
              </a:rPr>
              <a:t>primary</a:t>
            </a:r>
            <a:r>
              <a:rPr lang="es-CO" sz="1500" dirty="0">
                <a:latin typeface="Arial" panose="020B0604020202020204" pitchFamily="34" charset="0"/>
                <a:cs typeface="Arial" panose="020B0604020202020204" pitchFamily="34" charset="0"/>
              </a:rPr>
              <a:t> </a:t>
            </a:r>
            <a:r>
              <a:rPr lang="es-CO" sz="1500" dirty="0" err="1">
                <a:latin typeface="Arial" panose="020B0604020202020204" pitchFamily="34" charset="0"/>
                <a:cs typeface="Arial" panose="020B0604020202020204" pitchFamily="34" charset="0"/>
              </a:rPr>
              <a:t>key</a:t>
            </a:r>
            <a:r>
              <a:rPr lang="es-CO" sz="1500" dirty="0">
                <a:latin typeface="Arial" panose="020B0604020202020204" pitchFamily="34" charset="0"/>
                <a:cs typeface="Arial" panose="020B0604020202020204" pitchFamily="34" charset="0"/>
              </a:rPr>
              <a:t>(</a:t>
            </a:r>
            <a:r>
              <a:rPr lang="es-CO" sz="1500" dirty="0" err="1">
                <a:latin typeface="Arial" panose="020B0604020202020204" pitchFamily="34" charset="0"/>
                <a:cs typeface="Arial" panose="020B0604020202020204" pitchFamily="34" charset="0"/>
              </a:rPr>
              <a:t>iden</a:t>
            </a:r>
            <a:r>
              <a:rPr lang="es-CO" sz="1500" dirty="0">
                <a:latin typeface="Arial" panose="020B0604020202020204" pitchFamily="34" charset="0"/>
                <a:cs typeface="Arial" panose="020B0604020202020204" pitchFamily="34" charset="0"/>
              </a:rPr>
              <a:t>);</a:t>
            </a:r>
          </a:p>
          <a:p>
            <a:r>
              <a:rPr lang="es-CO" sz="1500" dirty="0" smtClean="0">
                <a:latin typeface="Arial" panose="020B0604020202020204" pitchFamily="34" charset="0"/>
                <a:cs typeface="Arial" panose="020B0604020202020204" pitchFamily="34" charset="0"/>
              </a:rPr>
              <a:t>E</a:t>
            </a:r>
            <a:r>
              <a:rPr lang="es-CO" sz="1500" dirty="0" smtClean="0">
                <a:latin typeface="Arial" panose="020B0604020202020204" pitchFamily="34" charset="0"/>
                <a:cs typeface="Arial" panose="020B0604020202020204" pitchFamily="34" charset="0"/>
              </a:rPr>
              <a:t>liminar </a:t>
            </a:r>
            <a:r>
              <a:rPr lang="es-CO" sz="1500" dirty="0" smtClean="0">
                <a:latin typeface="Arial" panose="020B0604020202020204" pitchFamily="34" charset="0"/>
                <a:cs typeface="Arial" panose="020B0604020202020204" pitchFamily="34" charset="0"/>
              </a:rPr>
              <a:t>un </a:t>
            </a:r>
            <a:r>
              <a:rPr lang="es-CO" sz="1500" dirty="0" smtClean="0">
                <a:latin typeface="Arial" panose="020B0604020202020204" pitchFamily="34" charset="0"/>
                <a:cs typeface="Arial" panose="020B0604020202020204" pitchFamily="34" charset="0"/>
              </a:rPr>
              <a:t>índice	</a:t>
            </a:r>
            <a:r>
              <a:rPr lang="es-CO" sz="1500" dirty="0" smtClean="0">
                <a:latin typeface="Arial" panose="020B0604020202020204" pitchFamily="34" charset="0"/>
                <a:cs typeface="Arial" panose="020B0604020202020204" pitchFamily="34" charset="0"/>
              </a:rPr>
              <a:t>				alter </a:t>
            </a:r>
            <a:r>
              <a:rPr lang="es-CO" sz="1500" dirty="0" err="1" smtClean="0">
                <a:latin typeface="Arial" panose="020B0604020202020204" pitchFamily="34" charset="0"/>
                <a:cs typeface="Arial" panose="020B0604020202020204" pitchFamily="34" charset="0"/>
              </a:rPr>
              <a:t>table</a:t>
            </a:r>
            <a:r>
              <a:rPr lang="es-CO" sz="1500" dirty="0" smtClean="0">
                <a:latin typeface="Arial" panose="020B0604020202020204" pitchFamily="34" charset="0"/>
                <a:cs typeface="Arial" panose="020B0604020202020204" pitchFamily="34" charset="0"/>
              </a:rPr>
              <a:t> persona </a:t>
            </a:r>
            <a:r>
              <a:rPr lang="es-CO" sz="1500" dirty="0" err="1" smtClean="0">
                <a:latin typeface="Arial" panose="020B0604020202020204" pitchFamily="34" charset="0"/>
                <a:cs typeface="Arial" panose="020B0604020202020204" pitchFamily="34" charset="0"/>
              </a:rPr>
              <a:t>drop</a:t>
            </a:r>
            <a:r>
              <a:rPr lang="es-CO" sz="1500" dirty="0" smtClean="0">
                <a:latin typeface="Arial" panose="020B0604020202020204" pitchFamily="34" charset="0"/>
                <a:cs typeface="Arial" panose="020B0604020202020204" pitchFamily="34" charset="0"/>
              </a:rPr>
              <a:t> </a:t>
            </a:r>
            <a:r>
              <a:rPr lang="es-CO" sz="1500" dirty="0" err="1" smtClean="0">
                <a:latin typeface="Arial" panose="020B0604020202020204" pitchFamily="34" charset="0"/>
                <a:cs typeface="Arial" panose="020B0604020202020204" pitchFamily="34" charset="0"/>
              </a:rPr>
              <a:t>primary</a:t>
            </a:r>
            <a:r>
              <a:rPr lang="es-CO" sz="1500" dirty="0" smtClean="0">
                <a:latin typeface="Arial" panose="020B0604020202020204" pitchFamily="34" charset="0"/>
                <a:cs typeface="Arial" panose="020B0604020202020204" pitchFamily="34" charset="0"/>
              </a:rPr>
              <a:t> </a:t>
            </a:r>
            <a:r>
              <a:rPr lang="es-CO" sz="1500" dirty="0" err="1" smtClean="0">
                <a:latin typeface="Arial" panose="020B0604020202020204" pitchFamily="34" charset="0"/>
                <a:cs typeface="Arial" panose="020B0604020202020204" pitchFamily="34" charset="0"/>
              </a:rPr>
              <a:t>key</a:t>
            </a:r>
            <a:r>
              <a:rPr lang="es-CO" sz="1500" dirty="0" smtClean="0">
                <a:latin typeface="Arial" panose="020B0604020202020204" pitchFamily="34" charset="0"/>
                <a:cs typeface="Arial" panose="020B0604020202020204" pitchFamily="34" charset="0"/>
              </a:rPr>
              <a:t>;</a:t>
            </a:r>
          </a:p>
          <a:p>
            <a:endParaRPr lang="es-CO" sz="1500" dirty="0" smtClean="0">
              <a:latin typeface="Arial" panose="020B0604020202020204" pitchFamily="34" charset="0"/>
              <a:cs typeface="Arial" panose="020B0604020202020204" pitchFamily="34" charset="0"/>
            </a:endParaRPr>
          </a:p>
          <a:p>
            <a:r>
              <a:rPr lang="es-CO" sz="1500" dirty="0" smtClean="0">
                <a:latin typeface="Arial" panose="020B0604020202020204" pitchFamily="34" charset="0"/>
                <a:cs typeface="Arial" panose="020B0604020202020204" pitchFamily="34" charset="0"/>
              </a:rPr>
              <a:t>Ingresar </a:t>
            </a:r>
            <a:r>
              <a:rPr lang="es-CO" sz="1500" dirty="0" smtClean="0">
                <a:latin typeface="Arial" panose="020B0604020202020204" pitchFamily="34" charset="0"/>
                <a:cs typeface="Arial" panose="020B0604020202020204" pitchFamily="34" charset="0"/>
              </a:rPr>
              <a:t>información a las tablas	</a:t>
            </a:r>
            <a:r>
              <a:rPr lang="es-CO" sz="1500" dirty="0" smtClean="0">
                <a:latin typeface="Arial" panose="020B0604020202020204" pitchFamily="34" charset="0"/>
                <a:cs typeface="Arial" panose="020B0604020202020204" pitchFamily="34" charset="0"/>
              </a:rPr>
              <a:t>	</a:t>
            </a:r>
            <a:r>
              <a:rPr lang="es-CO" sz="1500" dirty="0">
                <a:latin typeface="Arial" panose="020B0604020202020204" pitchFamily="34" charset="0"/>
                <a:cs typeface="Arial" panose="020B0604020202020204" pitchFamily="34" charset="0"/>
              </a:rPr>
              <a:t>	</a:t>
            </a:r>
            <a:r>
              <a:rPr lang="es-CO" sz="1500" dirty="0" err="1" smtClean="0">
                <a:latin typeface="Arial" panose="020B0604020202020204" pitchFamily="34" charset="0"/>
                <a:cs typeface="Arial" panose="020B0604020202020204" pitchFamily="34" charset="0"/>
              </a:rPr>
              <a:t>create</a:t>
            </a:r>
            <a:r>
              <a:rPr lang="es-CO" sz="1500" dirty="0" smtClean="0">
                <a:latin typeface="Arial" panose="020B0604020202020204" pitchFamily="34" charset="0"/>
                <a:cs typeface="Arial" panose="020B0604020202020204" pitchFamily="34" charset="0"/>
              </a:rPr>
              <a:t> </a:t>
            </a:r>
            <a:r>
              <a:rPr lang="es-CO" sz="1500" dirty="0" err="1">
                <a:latin typeface="Arial" panose="020B0604020202020204" pitchFamily="34" charset="0"/>
                <a:cs typeface="Arial" panose="020B0604020202020204" pitchFamily="34" charset="0"/>
              </a:rPr>
              <a:t>table</a:t>
            </a:r>
            <a:r>
              <a:rPr lang="es-CO" sz="1500" dirty="0">
                <a:latin typeface="Arial" panose="020B0604020202020204" pitchFamily="34" charset="0"/>
                <a:cs typeface="Arial" panose="020B0604020202020204" pitchFamily="34" charset="0"/>
              </a:rPr>
              <a:t> tabla (código </a:t>
            </a:r>
            <a:r>
              <a:rPr lang="es-CO" sz="1500" dirty="0" err="1">
                <a:latin typeface="Arial" panose="020B0604020202020204" pitchFamily="34" charset="0"/>
                <a:cs typeface="Arial" panose="020B0604020202020204" pitchFamily="34" charset="0"/>
              </a:rPr>
              <a:t>varchar</a:t>
            </a:r>
            <a:r>
              <a:rPr lang="es-CO" sz="1500" dirty="0">
                <a:latin typeface="Arial" panose="020B0604020202020204" pitchFamily="34" charset="0"/>
                <a:cs typeface="Arial" panose="020B0604020202020204" pitchFamily="34" charset="0"/>
              </a:rPr>
              <a:t>(10) </a:t>
            </a:r>
            <a:r>
              <a:rPr lang="es-CO" sz="1500" dirty="0" err="1">
                <a:latin typeface="Arial" panose="020B0604020202020204" pitchFamily="34" charset="0"/>
                <a:cs typeface="Arial" panose="020B0604020202020204" pitchFamily="34" charset="0"/>
              </a:rPr>
              <a:t>not</a:t>
            </a:r>
            <a:r>
              <a:rPr lang="es-CO" sz="1500" dirty="0">
                <a:latin typeface="Arial" panose="020B0604020202020204" pitchFamily="34" charset="0"/>
                <a:cs typeface="Arial" panose="020B0604020202020204" pitchFamily="34" charset="0"/>
              </a:rPr>
              <a:t> </a:t>
            </a:r>
            <a:r>
              <a:rPr lang="es-CO" sz="1500" dirty="0" err="1">
                <a:latin typeface="Arial" panose="020B0604020202020204" pitchFamily="34" charset="0"/>
                <a:cs typeface="Arial" panose="020B0604020202020204" pitchFamily="34" charset="0"/>
              </a:rPr>
              <a:t>null</a:t>
            </a:r>
            <a:r>
              <a:rPr lang="es-CO" sz="1500" dirty="0">
                <a:latin typeface="Arial" panose="020B0604020202020204" pitchFamily="34" charset="0"/>
                <a:cs typeface="Arial" panose="020B0604020202020204" pitchFamily="34" charset="0"/>
              </a:rPr>
              <a:t> </a:t>
            </a:r>
            <a:r>
              <a:rPr lang="es-CO" sz="1500" dirty="0" err="1">
                <a:latin typeface="Arial" panose="020B0604020202020204" pitchFamily="34" charset="0"/>
                <a:cs typeface="Arial" panose="020B0604020202020204" pitchFamily="34" charset="0"/>
              </a:rPr>
              <a:t>primary</a:t>
            </a:r>
            <a:r>
              <a:rPr lang="es-CO" sz="1500" dirty="0">
                <a:latin typeface="Arial" panose="020B0604020202020204" pitchFamily="34" charset="0"/>
                <a:cs typeface="Arial" panose="020B0604020202020204" pitchFamily="34" charset="0"/>
              </a:rPr>
              <a:t> </a:t>
            </a:r>
            <a:r>
              <a:rPr lang="es-CO" sz="1500" dirty="0" err="1">
                <a:latin typeface="Arial" panose="020B0604020202020204" pitchFamily="34" charset="0"/>
                <a:cs typeface="Arial" panose="020B0604020202020204" pitchFamily="34" charset="0"/>
              </a:rPr>
              <a:t>key</a:t>
            </a:r>
            <a:r>
              <a:rPr lang="es-CO" sz="1500" dirty="0">
                <a:latin typeface="Arial" panose="020B0604020202020204" pitchFamily="34" charset="0"/>
                <a:cs typeface="Arial" panose="020B0604020202020204" pitchFamily="34" charset="0"/>
              </a:rPr>
              <a:t>, </a:t>
            </a:r>
            <a:endParaRPr lang="es-CO" sz="1500" dirty="0" smtClean="0">
              <a:latin typeface="Arial" panose="020B0604020202020204" pitchFamily="34" charset="0"/>
              <a:cs typeface="Arial" panose="020B0604020202020204" pitchFamily="34" charset="0"/>
            </a:endParaRPr>
          </a:p>
          <a:p>
            <a:r>
              <a:rPr lang="es-CO" sz="1500" dirty="0">
                <a:latin typeface="Arial" panose="020B0604020202020204" pitchFamily="34" charset="0"/>
                <a:cs typeface="Arial" panose="020B0604020202020204" pitchFamily="34" charset="0"/>
              </a:rPr>
              <a:t>	</a:t>
            </a:r>
            <a:r>
              <a:rPr lang="es-CO" sz="1500" dirty="0" smtClean="0">
                <a:latin typeface="Arial" panose="020B0604020202020204" pitchFamily="34" charset="0"/>
                <a:cs typeface="Arial" panose="020B0604020202020204" pitchFamily="34" charset="0"/>
              </a:rPr>
              <a:t>						nombre </a:t>
            </a:r>
            <a:r>
              <a:rPr lang="es-CO" sz="1500" dirty="0" err="1">
                <a:latin typeface="Arial" panose="020B0604020202020204" pitchFamily="34" charset="0"/>
                <a:cs typeface="Arial" panose="020B0604020202020204" pitchFamily="34" charset="0"/>
              </a:rPr>
              <a:t>varchar</a:t>
            </a:r>
            <a:r>
              <a:rPr lang="es-CO" sz="1500" dirty="0">
                <a:latin typeface="Arial" panose="020B0604020202020204" pitchFamily="34" charset="0"/>
                <a:cs typeface="Arial" panose="020B0604020202020204" pitchFamily="34" charset="0"/>
              </a:rPr>
              <a:t>(30) </a:t>
            </a:r>
            <a:r>
              <a:rPr lang="es-CO" sz="1500" dirty="0" err="1">
                <a:latin typeface="Arial" panose="020B0604020202020204" pitchFamily="34" charset="0"/>
                <a:cs typeface="Arial" panose="020B0604020202020204" pitchFamily="34" charset="0"/>
              </a:rPr>
              <a:t>not</a:t>
            </a:r>
            <a:r>
              <a:rPr lang="es-CO" sz="1500" dirty="0">
                <a:latin typeface="Arial" panose="020B0604020202020204" pitchFamily="34" charset="0"/>
                <a:cs typeface="Arial" panose="020B0604020202020204" pitchFamily="34" charset="0"/>
              </a:rPr>
              <a:t> </a:t>
            </a:r>
            <a:r>
              <a:rPr lang="es-CO" sz="1500" dirty="0" err="1">
                <a:latin typeface="Arial" panose="020B0604020202020204" pitchFamily="34" charset="0"/>
                <a:cs typeface="Arial" panose="020B0604020202020204" pitchFamily="34" charset="0"/>
              </a:rPr>
              <a:t>null</a:t>
            </a:r>
            <a:r>
              <a:rPr lang="es-CO" sz="1500" dirty="0">
                <a:latin typeface="Arial" panose="020B0604020202020204" pitchFamily="34" charset="0"/>
                <a:cs typeface="Arial" panose="020B0604020202020204" pitchFamily="34" charset="0"/>
              </a:rPr>
              <a:t>, dirección </a:t>
            </a:r>
            <a:r>
              <a:rPr lang="es-CO" sz="1500" dirty="0" err="1">
                <a:latin typeface="Arial" panose="020B0604020202020204" pitchFamily="34" charset="0"/>
                <a:cs typeface="Arial" panose="020B0604020202020204" pitchFamily="34" charset="0"/>
              </a:rPr>
              <a:t>varchar</a:t>
            </a:r>
            <a:r>
              <a:rPr lang="es-CO" sz="1500" dirty="0">
                <a:latin typeface="Arial" panose="020B0604020202020204" pitchFamily="34" charset="0"/>
                <a:cs typeface="Arial" panose="020B0604020202020204" pitchFamily="34" charset="0"/>
              </a:rPr>
              <a:t>(30) </a:t>
            </a:r>
            <a:r>
              <a:rPr lang="es-CO" sz="1500" dirty="0" err="1">
                <a:latin typeface="Arial" panose="020B0604020202020204" pitchFamily="34" charset="0"/>
                <a:cs typeface="Arial" panose="020B0604020202020204" pitchFamily="34" charset="0"/>
              </a:rPr>
              <a:t>not</a:t>
            </a:r>
            <a:r>
              <a:rPr lang="es-CO" sz="1500" dirty="0">
                <a:latin typeface="Arial" panose="020B0604020202020204" pitchFamily="34" charset="0"/>
                <a:cs typeface="Arial" panose="020B0604020202020204" pitchFamily="34" charset="0"/>
              </a:rPr>
              <a:t> </a:t>
            </a:r>
            <a:r>
              <a:rPr lang="es-CO" sz="1500" dirty="0" err="1" smtClean="0">
                <a:latin typeface="Arial" panose="020B0604020202020204" pitchFamily="34" charset="0"/>
                <a:cs typeface="Arial" panose="020B0604020202020204" pitchFamily="34" charset="0"/>
              </a:rPr>
              <a:t>null</a:t>
            </a:r>
            <a:r>
              <a:rPr lang="es-CO" sz="1500" dirty="0" smtClean="0">
                <a:latin typeface="Arial" panose="020B0604020202020204" pitchFamily="34" charset="0"/>
                <a:cs typeface="Arial" panose="020B0604020202020204" pitchFamily="34" charset="0"/>
              </a:rPr>
              <a:t>, </a:t>
            </a:r>
          </a:p>
          <a:p>
            <a:r>
              <a:rPr lang="es-CO" sz="1500" dirty="0">
                <a:latin typeface="Arial" panose="020B0604020202020204" pitchFamily="34" charset="0"/>
                <a:cs typeface="Arial" panose="020B0604020202020204" pitchFamily="34" charset="0"/>
              </a:rPr>
              <a:t>	</a:t>
            </a:r>
            <a:r>
              <a:rPr lang="es-CO" sz="1500" dirty="0" smtClean="0">
                <a:latin typeface="Arial" panose="020B0604020202020204" pitchFamily="34" charset="0"/>
                <a:cs typeface="Arial" panose="020B0604020202020204" pitchFamily="34" charset="0"/>
              </a:rPr>
              <a:t>						y </a:t>
            </a:r>
            <a:r>
              <a:rPr lang="es-CO" sz="1500" dirty="0">
                <a:latin typeface="Arial" panose="020B0604020202020204" pitchFamily="34" charset="0"/>
                <a:cs typeface="Arial" panose="020B0604020202020204" pitchFamily="34" charset="0"/>
              </a:rPr>
              <a:t>en fecha es ‘año-mes-</a:t>
            </a:r>
            <a:r>
              <a:rPr lang="es-CO" sz="1500" dirty="0" err="1">
                <a:latin typeface="Arial" panose="020B0604020202020204" pitchFamily="34" charset="0"/>
                <a:cs typeface="Arial" panose="020B0604020202020204" pitchFamily="34" charset="0"/>
              </a:rPr>
              <a:t>dia</a:t>
            </a:r>
            <a:r>
              <a:rPr lang="es-CO" sz="1500" dirty="0">
                <a:latin typeface="Arial" panose="020B0604020202020204" pitchFamily="34" charset="0"/>
                <a:cs typeface="Arial" panose="020B0604020202020204" pitchFamily="34" charset="0"/>
              </a:rPr>
              <a:t>’</a:t>
            </a:r>
            <a:r>
              <a:rPr lang="es-CO" sz="1500" dirty="0" smtClean="0">
                <a:latin typeface="Arial" panose="020B0604020202020204" pitchFamily="34" charset="0"/>
                <a:cs typeface="Arial" panose="020B0604020202020204" pitchFamily="34" charset="0"/>
              </a:rPr>
              <a:t> );</a:t>
            </a:r>
            <a:endParaRPr lang="es-CO" sz="1500" dirty="0">
              <a:latin typeface="Arial" panose="020B0604020202020204" pitchFamily="34" charset="0"/>
              <a:cs typeface="Arial" panose="020B0604020202020204" pitchFamily="34" charset="0"/>
            </a:endParaRPr>
          </a:p>
          <a:p>
            <a:r>
              <a:rPr lang="es-CO" sz="1500" dirty="0" smtClean="0">
                <a:latin typeface="Arial" panose="020B0604020202020204" pitchFamily="34" charset="0"/>
                <a:cs typeface="Arial" panose="020B0604020202020204" pitchFamily="34" charset="0"/>
              </a:rPr>
              <a:t>Eliminar </a:t>
            </a:r>
            <a:r>
              <a:rPr lang="es-CO" sz="1500" dirty="0" smtClean="0">
                <a:latin typeface="Arial" panose="020B0604020202020204" pitchFamily="34" charset="0"/>
                <a:cs typeface="Arial" panose="020B0604020202020204" pitchFamily="34" charset="0"/>
              </a:rPr>
              <a:t>la información de una tabla	</a:t>
            </a:r>
            <a:r>
              <a:rPr lang="es-CO" sz="1500" dirty="0" smtClean="0">
                <a:latin typeface="Arial" panose="020B0604020202020204" pitchFamily="34" charset="0"/>
                <a:cs typeface="Arial" panose="020B0604020202020204" pitchFamily="34" charset="0"/>
              </a:rPr>
              <a:t>	</a:t>
            </a:r>
            <a:r>
              <a:rPr lang="es-CO" sz="1500" dirty="0" smtClean="0">
                <a:latin typeface="Arial" panose="020B0604020202020204" pitchFamily="34" charset="0"/>
                <a:cs typeface="Arial" panose="020B0604020202020204" pitchFamily="34" charset="0"/>
              </a:rPr>
              <a:t>	</a:t>
            </a:r>
            <a:r>
              <a:rPr lang="es-CO" sz="1500" dirty="0" err="1" smtClean="0">
                <a:latin typeface="Arial" panose="020B0604020202020204" pitchFamily="34" charset="0"/>
                <a:cs typeface="Arial" panose="020B0604020202020204" pitchFamily="34" charset="0"/>
              </a:rPr>
              <a:t>delete</a:t>
            </a:r>
            <a:r>
              <a:rPr lang="es-CO" sz="1500" dirty="0" smtClean="0">
                <a:latin typeface="Arial" panose="020B0604020202020204" pitchFamily="34" charset="0"/>
                <a:cs typeface="Arial" panose="020B0604020202020204" pitchFamily="34" charset="0"/>
              </a:rPr>
              <a:t> </a:t>
            </a:r>
            <a:r>
              <a:rPr lang="es-CO" sz="1500" dirty="0" err="1" smtClean="0">
                <a:latin typeface="Arial" panose="020B0604020202020204" pitchFamily="34" charset="0"/>
                <a:cs typeface="Arial" panose="020B0604020202020204" pitchFamily="34" charset="0"/>
              </a:rPr>
              <a:t>from</a:t>
            </a:r>
            <a:r>
              <a:rPr lang="es-CO" sz="1500" dirty="0" smtClean="0">
                <a:latin typeface="Arial" panose="020B0604020202020204" pitchFamily="34" charset="0"/>
                <a:cs typeface="Arial" panose="020B0604020202020204" pitchFamily="34" charset="0"/>
              </a:rPr>
              <a:t> </a:t>
            </a:r>
            <a:r>
              <a:rPr lang="es-CO" sz="1500" dirty="0" smtClean="0">
                <a:latin typeface="Arial" panose="020B0604020202020204" pitchFamily="34" charset="0"/>
                <a:cs typeface="Arial" panose="020B0604020202020204" pitchFamily="34" charset="0"/>
              </a:rPr>
              <a:t>tabla;</a:t>
            </a:r>
            <a:endParaRPr lang="es-CO" sz="1500" dirty="0" smtClean="0">
              <a:latin typeface="Arial" panose="020B0604020202020204" pitchFamily="34" charset="0"/>
              <a:cs typeface="Arial" panose="020B0604020202020204" pitchFamily="34" charset="0"/>
            </a:endParaRPr>
          </a:p>
          <a:p>
            <a:r>
              <a:rPr lang="es-CO" sz="1500" dirty="0" smtClean="0">
                <a:latin typeface="Arial" panose="020B0604020202020204" pitchFamily="34" charset="0"/>
                <a:cs typeface="Arial" panose="020B0604020202020204" pitchFamily="34" charset="0"/>
              </a:rPr>
              <a:t>Guardar</a:t>
            </a:r>
            <a:r>
              <a:rPr lang="es-CO" sz="1500" dirty="0" smtClean="0">
                <a:latin typeface="Arial" panose="020B0604020202020204" pitchFamily="34" charset="0"/>
                <a:cs typeface="Arial" panose="020B0604020202020204" pitchFamily="34" charset="0"/>
              </a:rPr>
              <a:t> </a:t>
            </a:r>
            <a:r>
              <a:rPr lang="es-CO" sz="1500" dirty="0" smtClean="0">
                <a:latin typeface="Arial" panose="020B0604020202020204" pitchFamily="34" charset="0"/>
                <a:cs typeface="Arial" panose="020B0604020202020204" pitchFamily="34" charset="0"/>
              </a:rPr>
              <a:t>base de datos en la memoria o en el disco:	Se debe dar una vez </a:t>
            </a:r>
            <a:r>
              <a:rPr lang="es-CO" sz="1500" dirty="0" err="1" smtClean="0">
                <a:latin typeface="Arial" panose="020B0604020202020204" pitchFamily="34" charset="0"/>
                <a:cs typeface="Arial" panose="020B0604020202020204" pitchFamily="34" charset="0"/>
              </a:rPr>
              <a:t>exit</a:t>
            </a:r>
            <a:r>
              <a:rPr lang="es-CO" sz="1500" dirty="0" smtClean="0">
                <a:latin typeface="Arial" panose="020B0604020202020204" pitchFamily="34" charset="0"/>
                <a:cs typeface="Arial" panose="020B0604020202020204" pitchFamily="34" charset="0"/>
              </a:rPr>
              <a:t> y </a:t>
            </a:r>
            <a:r>
              <a:rPr lang="es-CO" sz="1500" dirty="0" smtClean="0">
                <a:latin typeface="Arial" panose="020B0604020202020204" pitchFamily="34" charset="0"/>
                <a:cs typeface="Arial" panose="020B0604020202020204" pitchFamily="34" charset="0"/>
              </a:rPr>
              <a:t>luego </a:t>
            </a:r>
            <a:r>
              <a:rPr lang="es-CO" sz="1500" dirty="0" err="1" smtClean="0">
                <a:latin typeface="Arial" panose="020B0604020202020204" pitchFamily="34" charset="0"/>
                <a:cs typeface="Arial" panose="020B0604020202020204" pitchFamily="34" charset="0"/>
              </a:rPr>
              <a:t>mysqldump</a:t>
            </a:r>
            <a:r>
              <a:rPr lang="es-CO" sz="1500" dirty="0" smtClean="0">
                <a:latin typeface="Arial" panose="020B0604020202020204" pitchFamily="34" charset="0"/>
                <a:cs typeface="Arial" panose="020B0604020202020204" pitchFamily="34" charset="0"/>
              </a:rPr>
              <a:t> </a:t>
            </a:r>
            <a:r>
              <a:rPr lang="es-CO" sz="1500" dirty="0" smtClean="0">
                <a:latin typeface="Arial" panose="020B0604020202020204" pitchFamily="34" charset="0"/>
                <a:cs typeface="Arial" panose="020B0604020202020204" pitchFamily="34" charset="0"/>
              </a:rPr>
              <a:t>–B –</a:t>
            </a:r>
            <a:r>
              <a:rPr lang="es-CO" sz="1500" dirty="0" err="1" smtClean="0">
                <a:latin typeface="Arial" panose="020B0604020202020204" pitchFamily="34" charset="0"/>
                <a:cs typeface="Arial" panose="020B0604020202020204" pitchFamily="34" charset="0"/>
              </a:rPr>
              <a:t>uroot</a:t>
            </a:r>
            <a:r>
              <a:rPr lang="es-CO" sz="1500" dirty="0" smtClean="0">
                <a:latin typeface="Arial" panose="020B0604020202020204" pitchFamily="34" charset="0"/>
                <a:cs typeface="Arial" panose="020B0604020202020204" pitchFamily="34" charset="0"/>
              </a:rPr>
              <a:t> –p </a:t>
            </a:r>
            <a:r>
              <a:rPr lang="es-CO" sz="1500" dirty="0" err="1" smtClean="0">
                <a:latin typeface="Arial" panose="020B0604020202020204" pitchFamily="34" charset="0"/>
                <a:cs typeface="Arial" panose="020B0604020202020204" pitchFamily="34" charset="0"/>
              </a:rPr>
              <a:t>bd</a:t>
            </a:r>
            <a:r>
              <a:rPr lang="es-CO" sz="1500" dirty="0" smtClean="0">
                <a:latin typeface="Arial" panose="020B0604020202020204" pitchFamily="34" charset="0"/>
                <a:cs typeface="Arial" panose="020B0604020202020204" pitchFamily="34" charset="0"/>
              </a:rPr>
              <a:t>&gt; </a:t>
            </a:r>
            <a:r>
              <a:rPr lang="es-CO" sz="1500" dirty="0" smtClean="0">
                <a:latin typeface="Arial" panose="020B0604020202020204" pitchFamily="34" charset="0"/>
                <a:cs typeface="Arial" panose="020B0604020202020204" pitchFamily="34" charset="0"/>
              </a:rPr>
              <a:t>e</a:t>
            </a:r>
            <a:r>
              <a:rPr lang="es-CO" sz="1500" dirty="0" smtClean="0">
                <a:latin typeface="Arial" panose="020B0604020202020204" pitchFamily="34" charset="0"/>
                <a:cs typeface="Arial" panose="020B0604020202020204" pitchFamily="34" charset="0"/>
              </a:rPr>
              <a:t>:/bd.sql</a:t>
            </a:r>
            <a:endParaRPr lang="es-CO" sz="1500" dirty="0" smtClean="0">
              <a:latin typeface="Arial" panose="020B0604020202020204" pitchFamily="34" charset="0"/>
              <a:cs typeface="Arial" panose="020B0604020202020204" pitchFamily="34" charset="0"/>
            </a:endParaRPr>
          </a:p>
          <a:p>
            <a:r>
              <a:rPr lang="es-CO" sz="1500" dirty="0" smtClean="0">
                <a:latin typeface="Arial" panose="020B0604020202020204" pitchFamily="34" charset="0"/>
                <a:cs typeface="Arial" panose="020B0604020202020204" pitchFamily="34" charset="0"/>
              </a:rPr>
              <a:t>Como recuperar la base de datos del medio de almacenamiento:	Luego de haber ingresado al sistema hace:</a:t>
            </a:r>
          </a:p>
          <a:p>
            <a:r>
              <a:rPr lang="es-CO" sz="1500" dirty="0" smtClean="0">
                <a:latin typeface="Arial" panose="020B0604020202020204" pitchFamily="34" charset="0"/>
                <a:cs typeface="Arial" panose="020B0604020202020204" pitchFamily="34" charset="0"/>
              </a:rPr>
              <a:t>			</a:t>
            </a:r>
            <a:r>
              <a:rPr lang="es-CO" sz="1500" dirty="0" smtClean="0">
                <a:latin typeface="Arial" panose="020B0604020202020204" pitchFamily="34" charset="0"/>
                <a:cs typeface="Arial" panose="020B0604020202020204" pitchFamily="34" charset="0"/>
              </a:rPr>
              <a:t>			</a:t>
            </a:r>
            <a:r>
              <a:rPr lang="es-CO" sz="1500" dirty="0" err="1" smtClean="0">
                <a:latin typeface="Arial" panose="020B0604020202020204" pitchFamily="34" charset="0"/>
                <a:cs typeface="Arial" panose="020B0604020202020204" pitchFamily="34" charset="0"/>
              </a:rPr>
              <a:t>source</a:t>
            </a:r>
            <a:r>
              <a:rPr lang="es-CO" sz="1500" dirty="0">
                <a:latin typeface="Arial" panose="020B0604020202020204" pitchFamily="34" charset="0"/>
                <a:cs typeface="Arial" panose="020B0604020202020204" pitchFamily="34" charset="0"/>
              </a:rPr>
              <a:t> </a:t>
            </a:r>
            <a:r>
              <a:rPr lang="es-CO" sz="1500" dirty="0" smtClean="0">
                <a:latin typeface="Arial" panose="020B0604020202020204" pitchFamily="34" charset="0"/>
                <a:cs typeface="Arial" panose="020B0604020202020204" pitchFamily="34" charset="0"/>
              </a:rPr>
              <a:t>E</a:t>
            </a:r>
            <a:r>
              <a:rPr lang="es-CO" sz="1500" dirty="0" smtClean="0">
                <a:latin typeface="Arial" panose="020B0604020202020204" pitchFamily="34" charset="0"/>
                <a:cs typeface="Arial" panose="020B0604020202020204" pitchFamily="34" charset="0"/>
              </a:rPr>
              <a:t>:\basedatos.sql</a:t>
            </a:r>
            <a:endParaRPr lang="es-CO" sz="15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4508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489227" y="529425"/>
            <a:ext cx="10724644" cy="5078313"/>
          </a:xfrm>
          <a:prstGeom prst="rect">
            <a:avLst/>
          </a:prstGeom>
          <a:noFill/>
        </p:spPr>
        <p:txBody>
          <a:bodyPr wrap="square" rtlCol="0">
            <a:spAutoFit/>
          </a:bodyPr>
          <a:lstStyle/>
          <a:p>
            <a:pPr algn="ctr"/>
            <a:r>
              <a:rPr lang="es-CO" sz="1500" b="1" dirty="0" smtClean="0">
                <a:latin typeface="Algerian" panose="04020705040A02060702" pitchFamily="82" charset="0"/>
              </a:rPr>
              <a:t>MYSQL</a:t>
            </a:r>
          </a:p>
          <a:p>
            <a:endParaRPr lang="es-CO" sz="1500" b="1" dirty="0">
              <a:latin typeface="Arial" panose="020B0604020202020204" pitchFamily="34" charset="0"/>
              <a:cs typeface="Arial" panose="020B0604020202020204" pitchFamily="34" charset="0"/>
            </a:endParaRPr>
          </a:p>
          <a:p>
            <a:pPr algn="just"/>
            <a:endParaRPr lang="es-CO" sz="1500" dirty="0" smtClean="0">
              <a:latin typeface="Arial" panose="020B0604020202020204" pitchFamily="34" charset="0"/>
              <a:cs typeface="Arial" panose="020B0604020202020204" pitchFamily="34" charset="0"/>
            </a:endParaRPr>
          </a:p>
          <a:p>
            <a:pPr algn="just"/>
            <a:r>
              <a:rPr lang="es-CO" sz="1500" dirty="0">
                <a:latin typeface="Arial" panose="020B0604020202020204" pitchFamily="34" charset="0"/>
                <a:cs typeface="Arial" panose="020B0604020202020204" pitchFamily="34" charset="0"/>
              </a:rPr>
              <a:t>El comando “</a:t>
            </a:r>
            <a:r>
              <a:rPr lang="es-CO" sz="1500" b="1" u="sng" dirty="0">
                <a:latin typeface="Arial" panose="020B0604020202020204" pitchFamily="34" charset="0"/>
                <a:cs typeface="Arial" panose="020B0604020202020204" pitchFamily="34" charset="0"/>
              </a:rPr>
              <a:t>SELECT</a:t>
            </a:r>
            <a:r>
              <a:rPr lang="es-CO" sz="1500" dirty="0">
                <a:latin typeface="Arial" panose="020B0604020202020204" pitchFamily="34" charset="0"/>
                <a:cs typeface="Arial" panose="020B0604020202020204" pitchFamily="34" charset="0"/>
              </a:rPr>
              <a:t>” recupera los registros de una tabla, detallando los nombres de los campos separados por comas, indicamos que seleccione todos los campos de la tabla o lo que se requiera consultar.</a:t>
            </a:r>
          </a:p>
          <a:p>
            <a:pPr algn="just"/>
            <a:endParaRPr lang="es-CO" sz="1500" dirty="0">
              <a:latin typeface="Arial" panose="020B0604020202020204" pitchFamily="34" charset="0"/>
              <a:cs typeface="Arial" panose="020B0604020202020204" pitchFamily="34" charset="0"/>
            </a:endParaRPr>
          </a:p>
          <a:p>
            <a:pPr algn="just"/>
            <a:r>
              <a:rPr lang="es-CO" sz="1500" dirty="0">
                <a:latin typeface="Arial" panose="020B0604020202020204" pitchFamily="34" charset="0"/>
                <a:cs typeface="Arial" panose="020B0604020202020204" pitchFamily="34" charset="0"/>
              </a:rPr>
              <a:t>Mostrar registros de una tabla: SELECT * FROM alumno;</a:t>
            </a:r>
          </a:p>
          <a:p>
            <a:pPr algn="just"/>
            <a:endParaRPr lang="es-CO" sz="1500" dirty="0">
              <a:latin typeface="Arial" panose="020B0604020202020204" pitchFamily="34" charset="0"/>
              <a:cs typeface="Arial" panose="020B0604020202020204" pitchFamily="34" charset="0"/>
            </a:endParaRPr>
          </a:p>
          <a:p>
            <a:pPr algn="just"/>
            <a:endParaRPr lang="es-CO" sz="1500" dirty="0">
              <a:latin typeface="Arial" panose="020B0604020202020204" pitchFamily="34" charset="0"/>
              <a:cs typeface="Arial" panose="020B0604020202020204" pitchFamily="34" charset="0"/>
            </a:endParaRPr>
          </a:p>
          <a:p>
            <a:pPr algn="just"/>
            <a:r>
              <a:rPr lang="es-CO" sz="1500" dirty="0">
                <a:latin typeface="Arial" panose="020B0604020202020204" pitchFamily="34" charset="0"/>
                <a:cs typeface="Arial" panose="020B0604020202020204" pitchFamily="34" charset="0"/>
              </a:rPr>
              <a:t>Existe una cláusula “</a:t>
            </a:r>
            <a:r>
              <a:rPr lang="es-CO" sz="1500" b="1" u="sng" dirty="0">
                <a:latin typeface="Arial" panose="020B0604020202020204" pitchFamily="34" charset="0"/>
                <a:cs typeface="Arial" panose="020B0604020202020204" pitchFamily="34" charset="0"/>
              </a:rPr>
              <a:t>WHERE</a:t>
            </a:r>
            <a:r>
              <a:rPr lang="es-CO" sz="1500" dirty="0">
                <a:latin typeface="Arial" panose="020B0604020202020204" pitchFamily="34" charset="0"/>
                <a:cs typeface="Arial" panose="020B0604020202020204" pitchFamily="34" charset="0"/>
              </a:rPr>
              <a:t>” que es opcional, con ella se pueden especificar condiciones para la consulta </a:t>
            </a:r>
            <a:r>
              <a:rPr lang="es-CO" sz="1500" dirty="0" err="1">
                <a:latin typeface="Arial" panose="020B0604020202020204" pitchFamily="34" charset="0"/>
                <a:cs typeface="Arial" panose="020B0604020202020204" pitchFamily="34" charset="0"/>
              </a:rPr>
              <a:t>select</a:t>
            </a:r>
            <a:r>
              <a:rPr lang="es-CO" sz="1500" dirty="0">
                <a:latin typeface="Arial" panose="020B0604020202020204" pitchFamily="34" charset="0"/>
                <a:cs typeface="Arial" panose="020B0604020202020204" pitchFamily="34" charset="0"/>
              </a:rPr>
              <a:t>.</a:t>
            </a:r>
          </a:p>
          <a:p>
            <a:pPr algn="just"/>
            <a:endParaRPr lang="es-CO" sz="1500" dirty="0">
              <a:latin typeface="Arial" panose="020B0604020202020204" pitchFamily="34" charset="0"/>
              <a:cs typeface="Arial" panose="020B0604020202020204" pitchFamily="34" charset="0"/>
            </a:endParaRPr>
          </a:p>
          <a:p>
            <a:pPr algn="just"/>
            <a:r>
              <a:rPr lang="es-CO" sz="1500" dirty="0">
                <a:latin typeface="Arial" panose="020B0604020202020204" pitchFamily="34" charset="0"/>
                <a:cs typeface="Arial" panose="020B0604020202020204" pitchFamily="34" charset="0"/>
              </a:rPr>
              <a:t>Ejemplo: </a:t>
            </a:r>
            <a:r>
              <a:rPr lang="es-CO" sz="1500" dirty="0" err="1">
                <a:latin typeface="Arial" panose="020B0604020202020204" pitchFamily="34" charset="0"/>
                <a:cs typeface="Arial" panose="020B0604020202020204" pitchFamily="34" charset="0"/>
              </a:rPr>
              <a:t>Select</a:t>
            </a:r>
            <a:r>
              <a:rPr lang="es-CO" sz="1500" dirty="0">
                <a:latin typeface="Arial" panose="020B0604020202020204" pitchFamily="34" charset="0"/>
                <a:cs typeface="Arial" panose="020B0604020202020204" pitchFamily="34" charset="0"/>
              </a:rPr>
              <a:t> nombre, clave </a:t>
            </a:r>
            <a:r>
              <a:rPr lang="es-CO" sz="1500" dirty="0" err="1">
                <a:latin typeface="Arial" panose="020B0604020202020204" pitchFamily="34" charset="0"/>
                <a:cs typeface="Arial" panose="020B0604020202020204" pitchFamily="34" charset="0"/>
              </a:rPr>
              <a:t>from</a:t>
            </a:r>
            <a:r>
              <a:rPr lang="es-CO" sz="1500" dirty="0">
                <a:latin typeface="Arial" panose="020B0604020202020204" pitchFamily="34" charset="0"/>
                <a:cs typeface="Arial" panose="020B0604020202020204" pitchFamily="34" charset="0"/>
              </a:rPr>
              <a:t> usuario </a:t>
            </a:r>
            <a:r>
              <a:rPr lang="es-CO" sz="1500" dirty="0" err="1">
                <a:latin typeface="Arial" panose="020B0604020202020204" pitchFamily="34" charset="0"/>
                <a:cs typeface="Arial" panose="020B0604020202020204" pitchFamily="34" charset="0"/>
              </a:rPr>
              <a:t>where</a:t>
            </a:r>
            <a:r>
              <a:rPr lang="es-CO" sz="1500" dirty="0">
                <a:latin typeface="Arial" panose="020B0604020202020204" pitchFamily="34" charset="0"/>
                <a:cs typeface="Arial" panose="020B0604020202020204" pitchFamily="34" charset="0"/>
              </a:rPr>
              <a:t> nombre=“X”;</a:t>
            </a:r>
          </a:p>
          <a:p>
            <a:endParaRPr lang="es-CO" sz="1500" dirty="0">
              <a:latin typeface="Arial" panose="020B0604020202020204" pitchFamily="34" charset="0"/>
              <a:cs typeface="Arial" panose="020B0604020202020204" pitchFamily="34" charset="0"/>
            </a:endParaRPr>
          </a:p>
          <a:p>
            <a:r>
              <a:rPr lang="es-CO" sz="1500" dirty="0">
                <a:latin typeface="Arial" panose="020B0604020202020204" pitchFamily="34" charset="0"/>
                <a:cs typeface="Arial" panose="020B0604020202020204" pitchFamily="34" charset="0"/>
              </a:rPr>
              <a:t>Sintaxis </a:t>
            </a:r>
            <a:r>
              <a:rPr lang="es-CO" sz="1500" dirty="0">
                <a:latin typeface="Arial" panose="020B0604020202020204" pitchFamily="34" charset="0"/>
                <a:cs typeface="Arial" panose="020B0604020202020204" pitchFamily="34" charset="0"/>
              </a:rPr>
              <a:t>para insertar información en múltiples registros:</a:t>
            </a:r>
          </a:p>
          <a:p>
            <a:endParaRPr lang="es-CO" sz="1500" dirty="0">
              <a:latin typeface="Arial" panose="020B0604020202020204" pitchFamily="34" charset="0"/>
              <a:cs typeface="Arial" panose="020B0604020202020204" pitchFamily="34" charset="0"/>
            </a:endParaRPr>
          </a:p>
          <a:p>
            <a:r>
              <a:rPr lang="es-CO" sz="1500" dirty="0" err="1">
                <a:latin typeface="Arial" panose="020B0604020202020204" pitchFamily="34" charset="0"/>
                <a:cs typeface="Arial" panose="020B0604020202020204" pitchFamily="34" charset="0"/>
              </a:rPr>
              <a:t>insert</a:t>
            </a:r>
            <a:r>
              <a:rPr lang="es-CO" sz="1500" dirty="0">
                <a:latin typeface="Arial" panose="020B0604020202020204" pitchFamily="34" charset="0"/>
                <a:cs typeface="Arial" panose="020B0604020202020204" pitchFamily="34" charset="0"/>
              </a:rPr>
              <a:t> </a:t>
            </a:r>
            <a:r>
              <a:rPr lang="es-CO" sz="1500" dirty="0" err="1">
                <a:latin typeface="Arial" panose="020B0604020202020204" pitchFamily="34" charset="0"/>
                <a:cs typeface="Arial" panose="020B0604020202020204" pitchFamily="34" charset="0"/>
              </a:rPr>
              <a:t>into</a:t>
            </a:r>
            <a:r>
              <a:rPr lang="es-CO" sz="1500" dirty="0">
                <a:latin typeface="Arial" panose="020B0604020202020204" pitchFamily="34" charset="0"/>
                <a:cs typeface="Arial" panose="020B0604020202020204" pitchFamily="34" charset="0"/>
              </a:rPr>
              <a:t> estudiante </a:t>
            </a:r>
            <a:r>
              <a:rPr lang="es-CO" sz="1500" dirty="0" err="1">
                <a:latin typeface="Arial" panose="020B0604020202020204" pitchFamily="34" charset="0"/>
                <a:cs typeface="Arial" panose="020B0604020202020204" pitchFamily="34" charset="0"/>
              </a:rPr>
              <a:t>values</a:t>
            </a:r>
            <a:r>
              <a:rPr lang="es-CO" sz="1500" dirty="0">
                <a:latin typeface="Arial" panose="020B0604020202020204" pitchFamily="34" charset="0"/>
                <a:cs typeface="Arial" panose="020B0604020202020204" pitchFamily="34" charset="0"/>
              </a:rPr>
              <a:t> (‘0001','javier',‘ ',‘ '),(‘0002',‘Camila',‘ ',‘ ');</a:t>
            </a:r>
          </a:p>
          <a:p>
            <a:endParaRPr lang="es-CO" sz="1500" dirty="0">
              <a:latin typeface="Arial" panose="020B0604020202020204" pitchFamily="34" charset="0"/>
              <a:cs typeface="Arial" panose="020B0604020202020204" pitchFamily="34" charset="0"/>
            </a:endParaRPr>
          </a:p>
          <a:p>
            <a:r>
              <a:rPr lang="es-CO" sz="1500" dirty="0">
                <a:latin typeface="Arial" panose="020B0604020202020204" pitchFamily="34" charset="0"/>
                <a:cs typeface="Arial" panose="020B0604020202020204" pitchFamily="34" charset="0"/>
              </a:rPr>
              <a:t>Eliminar </a:t>
            </a:r>
            <a:r>
              <a:rPr lang="es-CO" sz="1500" dirty="0">
                <a:latin typeface="Arial" panose="020B0604020202020204" pitchFamily="34" charset="0"/>
                <a:cs typeface="Arial" panose="020B0604020202020204" pitchFamily="34" charset="0"/>
              </a:rPr>
              <a:t>el contador que utiliza el campo auto incrementado y para poder iniciar nuevamente el proceso en 1</a:t>
            </a:r>
          </a:p>
          <a:p>
            <a:endParaRPr lang="es-CO" sz="1500" dirty="0">
              <a:latin typeface="Arial" panose="020B0604020202020204" pitchFamily="34" charset="0"/>
              <a:cs typeface="Arial" panose="020B0604020202020204" pitchFamily="34" charset="0"/>
            </a:endParaRPr>
          </a:p>
          <a:p>
            <a:r>
              <a:rPr lang="es-CO" sz="1500" dirty="0">
                <a:latin typeface="Arial" panose="020B0604020202020204" pitchFamily="34" charset="0"/>
                <a:cs typeface="Arial" panose="020B0604020202020204" pitchFamily="34" charset="0"/>
              </a:rPr>
              <a:t> </a:t>
            </a:r>
            <a:r>
              <a:rPr lang="es-CO" sz="1500" dirty="0" err="1">
                <a:latin typeface="Arial" panose="020B0604020202020204" pitchFamily="34" charset="0"/>
                <a:cs typeface="Arial" panose="020B0604020202020204" pitchFamily="34" charset="0"/>
              </a:rPr>
              <a:t>truncate</a:t>
            </a:r>
            <a:r>
              <a:rPr lang="es-CO" sz="1500" dirty="0">
                <a:latin typeface="Arial" panose="020B0604020202020204" pitchFamily="34" charset="0"/>
                <a:cs typeface="Arial" panose="020B0604020202020204" pitchFamily="34" charset="0"/>
              </a:rPr>
              <a:t> materia;</a:t>
            </a:r>
          </a:p>
          <a:p>
            <a:pPr algn="just"/>
            <a:endParaRPr lang="es-CO" sz="1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228491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239843" y="404735"/>
            <a:ext cx="11587397" cy="707886"/>
          </a:xfrm>
          <a:prstGeom prst="rect">
            <a:avLst/>
          </a:prstGeom>
          <a:noFill/>
        </p:spPr>
        <p:txBody>
          <a:bodyPr wrap="square" rtlCol="0">
            <a:spAutoFit/>
          </a:bodyPr>
          <a:lstStyle/>
          <a:p>
            <a:pPr algn="ctr"/>
            <a:r>
              <a:rPr lang="es-CO" sz="4000" b="1" dirty="0" smtClean="0">
                <a:latin typeface="Algerian" panose="04020705040A02060702" pitchFamily="82" charset="0"/>
              </a:rPr>
              <a:t>MYSQL</a:t>
            </a:r>
            <a:endParaRPr lang="es-CO" sz="4000" b="1" dirty="0">
              <a:latin typeface="Algerian" panose="04020705040A02060702" pitchFamily="82" charset="0"/>
            </a:endParaRPr>
          </a:p>
        </p:txBody>
      </p:sp>
      <p:sp>
        <p:nvSpPr>
          <p:cNvPr id="2" name="Rectángulo 1"/>
          <p:cNvSpPr/>
          <p:nvPr/>
        </p:nvSpPr>
        <p:spPr>
          <a:xfrm>
            <a:off x="1034321" y="1112621"/>
            <a:ext cx="9998440" cy="5262979"/>
          </a:xfrm>
          <a:prstGeom prst="rect">
            <a:avLst/>
          </a:prstGeom>
        </p:spPr>
        <p:txBody>
          <a:bodyPr wrap="square">
            <a:spAutoFit/>
          </a:bodyPr>
          <a:lstStyle/>
          <a:p>
            <a:r>
              <a:rPr lang="es-CO" sz="2400" b="1" u="sng" dirty="0" err="1">
                <a:latin typeface="Arial" panose="020B0604020202020204" pitchFamily="34" charset="0"/>
                <a:cs typeface="Arial" panose="020B0604020202020204" pitchFamily="34" charset="0"/>
              </a:rPr>
              <a:t>like</a:t>
            </a:r>
            <a:r>
              <a:rPr lang="es-CO" sz="2400" b="1" u="sng" dirty="0">
                <a:latin typeface="Arial" panose="020B0604020202020204" pitchFamily="34" charset="0"/>
                <a:cs typeface="Arial" panose="020B0604020202020204" pitchFamily="34" charset="0"/>
              </a:rPr>
              <a:t> ‘%valor’</a:t>
            </a:r>
            <a:endParaRPr lang="es-CO" sz="2400" b="1" u="sng" dirty="0">
              <a:latin typeface="Arial" panose="020B0604020202020204" pitchFamily="34" charset="0"/>
              <a:cs typeface="Arial" panose="020B0604020202020204" pitchFamily="34" charset="0"/>
            </a:endParaRPr>
          </a:p>
          <a:p>
            <a:r>
              <a:rPr lang="es-CO" sz="2400" dirty="0" err="1">
                <a:latin typeface="Arial" panose="020B0604020202020204" pitchFamily="34" charset="0"/>
                <a:cs typeface="Arial" panose="020B0604020202020204" pitchFamily="34" charset="0"/>
              </a:rPr>
              <a:t>select</a:t>
            </a:r>
            <a:r>
              <a:rPr lang="es-CO" sz="2400" dirty="0">
                <a:latin typeface="Arial" panose="020B0604020202020204" pitchFamily="34" charset="0"/>
                <a:cs typeface="Arial" panose="020B0604020202020204" pitchFamily="34" charset="0"/>
              </a:rPr>
              <a:t> nombre </a:t>
            </a:r>
            <a:r>
              <a:rPr lang="es-CO" sz="2400" dirty="0" err="1">
                <a:latin typeface="Arial" panose="020B0604020202020204" pitchFamily="34" charset="0"/>
                <a:cs typeface="Arial" panose="020B0604020202020204" pitchFamily="34" charset="0"/>
              </a:rPr>
              <a:t>from</a:t>
            </a:r>
            <a:r>
              <a:rPr lang="es-CO" sz="2400" dirty="0">
                <a:latin typeface="Arial" panose="020B0604020202020204" pitchFamily="34" charset="0"/>
                <a:cs typeface="Arial" panose="020B0604020202020204" pitchFamily="34" charset="0"/>
              </a:rPr>
              <a:t> producto </a:t>
            </a:r>
            <a:r>
              <a:rPr lang="es-CO" sz="2400" dirty="0" err="1">
                <a:latin typeface="Arial" panose="020B0604020202020204" pitchFamily="34" charset="0"/>
                <a:cs typeface="Arial" panose="020B0604020202020204" pitchFamily="34" charset="0"/>
              </a:rPr>
              <a:t>where</a:t>
            </a:r>
            <a:r>
              <a:rPr lang="es-CO" sz="2400" dirty="0">
                <a:latin typeface="Arial" panose="020B0604020202020204" pitchFamily="34" charset="0"/>
                <a:cs typeface="Arial" panose="020B0604020202020204" pitchFamily="34" charset="0"/>
              </a:rPr>
              <a:t> nombre </a:t>
            </a:r>
            <a:r>
              <a:rPr lang="es-CO" sz="2400" dirty="0" err="1">
                <a:latin typeface="Arial" panose="020B0604020202020204" pitchFamily="34" charset="0"/>
                <a:cs typeface="Arial" panose="020B0604020202020204" pitchFamily="34" charset="0"/>
              </a:rPr>
              <a:t>like</a:t>
            </a:r>
            <a:r>
              <a:rPr lang="es-CO" sz="2400" dirty="0">
                <a:latin typeface="Arial" panose="020B0604020202020204" pitchFamily="34" charset="0"/>
                <a:cs typeface="Arial" panose="020B0604020202020204" pitchFamily="34" charset="0"/>
              </a:rPr>
              <a:t> </a:t>
            </a:r>
            <a:r>
              <a:rPr lang="es-CO" sz="2400" dirty="0">
                <a:latin typeface="Arial" panose="020B0604020202020204" pitchFamily="34" charset="0"/>
                <a:cs typeface="Arial" panose="020B0604020202020204" pitchFamily="34" charset="0"/>
              </a:rPr>
              <a:t>‘%e’:</a:t>
            </a:r>
            <a:endParaRPr lang="es-CO" sz="2400" dirty="0">
              <a:latin typeface="Arial" panose="020B0604020202020204" pitchFamily="34" charset="0"/>
              <a:cs typeface="Arial" panose="020B0604020202020204" pitchFamily="34" charset="0"/>
            </a:endParaRPr>
          </a:p>
          <a:p>
            <a:endParaRPr lang="es-CO" sz="2400" dirty="0">
              <a:latin typeface="Arial" panose="020B0604020202020204" pitchFamily="34" charset="0"/>
              <a:cs typeface="Arial" panose="020B0604020202020204" pitchFamily="34" charset="0"/>
            </a:endParaRPr>
          </a:p>
          <a:p>
            <a:r>
              <a:rPr lang="es-CO" sz="2400" dirty="0" err="1">
                <a:latin typeface="Arial" panose="020B0604020202020204" pitchFamily="34" charset="0"/>
                <a:cs typeface="Arial" panose="020B0604020202020204" pitchFamily="34" charset="0"/>
              </a:rPr>
              <a:t>like</a:t>
            </a:r>
            <a:r>
              <a:rPr lang="es-CO" sz="2400" dirty="0">
                <a:latin typeface="Arial" panose="020B0604020202020204" pitchFamily="34" charset="0"/>
                <a:cs typeface="Arial" panose="020B0604020202020204" pitchFamily="34" charset="0"/>
              </a:rPr>
              <a:t> 'valor%'</a:t>
            </a:r>
          </a:p>
          <a:p>
            <a:r>
              <a:rPr lang="es-CO" sz="2400" dirty="0" err="1">
                <a:latin typeface="Arial" panose="020B0604020202020204" pitchFamily="34" charset="0"/>
                <a:cs typeface="Arial" panose="020B0604020202020204" pitchFamily="34" charset="0"/>
              </a:rPr>
              <a:t>select</a:t>
            </a:r>
            <a:r>
              <a:rPr lang="es-CO" sz="2400" dirty="0">
                <a:latin typeface="Arial" panose="020B0604020202020204" pitchFamily="34" charset="0"/>
                <a:cs typeface="Arial" panose="020B0604020202020204" pitchFamily="34" charset="0"/>
              </a:rPr>
              <a:t> nombre </a:t>
            </a:r>
            <a:r>
              <a:rPr lang="es-CO" sz="2400" dirty="0" err="1">
                <a:latin typeface="Arial" panose="020B0604020202020204" pitchFamily="34" charset="0"/>
                <a:cs typeface="Arial" panose="020B0604020202020204" pitchFamily="34" charset="0"/>
              </a:rPr>
              <a:t>from</a:t>
            </a:r>
            <a:r>
              <a:rPr lang="es-CO" sz="2400" dirty="0">
                <a:latin typeface="Arial" panose="020B0604020202020204" pitchFamily="34" charset="0"/>
                <a:cs typeface="Arial" panose="020B0604020202020204" pitchFamily="34" charset="0"/>
              </a:rPr>
              <a:t> producto </a:t>
            </a:r>
            <a:r>
              <a:rPr lang="es-CO" sz="2400" dirty="0" err="1">
                <a:latin typeface="Arial" panose="020B0604020202020204" pitchFamily="34" charset="0"/>
                <a:cs typeface="Arial" panose="020B0604020202020204" pitchFamily="34" charset="0"/>
              </a:rPr>
              <a:t>where</a:t>
            </a:r>
            <a:r>
              <a:rPr lang="es-CO" sz="2400" dirty="0">
                <a:latin typeface="Arial" panose="020B0604020202020204" pitchFamily="34" charset="0"/>
                <a:cs typeface="Arial" panose="020B0604020202020204" pitchFamily="34" charset="0"/>
              </a:rPr>
              <a:t> nombre </a:t>
            </a:r>
            <a:r>
              <a:rPr lang="es-CO" sz="2400" dirty="0" err="1">
                <a:latin typeface="Arial" panose="020B0604020202020204" pitchFamily="34" charset="0"/>
                <a:cs typeface="Arial" panose="020B0604020202020204" pitchFamily="34" charset="0"/>
              </a:rPr>
              <a:t>like</a:t>
            </a:r>
            <a:r>
              <a:rPr lang="es-CO" sz="2400" dirty="0">
                <a:latin typeface="Arial" panose="020B0604020202020204" pitchFamily="34" charset="0"/>
                <a:cs typeface="Arial" panose="020B0604020202020204" pitchFamily="34" charset="0"/>
              </a:rPr>
              <a:t> </a:t>
            </a:r>
            <a:r>
              <a:rPr lang="es-CO" sz="2400" dirty="0">
                <a:latin typeface="Arial" panose="020B0604020202020204" pitchFamily="34" charset="0"/>
                <a:cs typeface="Arial" panose="020B0604020202020204" pitchFamily="34" charset="0"/>
              </a:rPr>
              <a:t>‘e%’:</a:t>
            </a:r>
            <a:endParaRPr lang="es-CO" sz="2400" dirty="0">
              <a:latin typeface="Arial" panose="020B0604020202020204" pitchFamily="34" charset="0"/>
              <a:cs typeface="Arial" panose="020B0604020202020204" pitchFamily="34" charset="0"/>
            </a:endParaRPr>
          </a:p>
          <a:p>
            <a:endParaRPr lang="es-CO" sz="2400" dirty="0">
              <a:latin typeface="Arial" panose="020B0604020202020204" pitchFamily="34" charset="0"/>
              <a:cs typeface="Arial" panose="020B0604020202020204" pitchFamily="34" charset="0"/>
            </a:endParaRPr>
          </a:p>
          <a:p>
            <a:r>
              <a:rPr lang="es-CO" sz="2400" dirty="0" err="1">
                <a:latin typeface="Arial" panose="020B0604020202020204" pitchFamily="34" charset="0"/>
                <a:cs typeface="Arial" panose="020B0604020202020204" pitchFamily="34" charset="0"/>
              </a:rPr>
              <a:t>like</a:t>
            </a:r>
            <a:r>
              <a:rPr lang="es-CO" sz="2400" dirty="0">
                <a:latin typeface="Arial" panose="020B0604020202020204" pitchFamily="34" charset="0"/>
                <a:cs typeface="Arial" panose="020B0604020202020204" pitchFamily="34" charset="0"/>
              </a:rPr>
              <a:t> '%valor%'</a:t>
            </a:r>
          </a:p>
          <a:p>
            <a:r>
              <a:rPr lang="es-CO" sz="2400" dirty="0" err="1">
                <a:latin typeface="Arial" panose="020B0604020202020204" pitchFamily="34" charset="0"/>
                <a:cs typeface="Arial" panose="020B0604020202020204" pitchFamily="34" charset="0"/>
              </a:rPr>
              <a:t>select</a:t>
            </a:r>
            <a:r>
              <a:rPr lang="es-CO" sz="2400" dirty="0">
                <a:latin typeface="Arial" panose="020B0604020202020204" pitchFamily="34" charset="0"/>
                <a:cs typeface="Arial" panose="020B0604020202020204" pitchFamily="34" charset="0"/>
              </a:rPr>
              <a:t> nombre </a:t>
            </a:r>
            <a:r>
              <a:rPr lang="es-CO" sz="2400" dirty="0" err="1">
                <a:latin typeface="Arial" panose="020B0604020202020204" pitchFamily="34" charset="0"/>
                <a:cs typeface="Arial" panose="020B0604020202020204" pitchFamily="34" charset="0"/>
              </a:rPr>
              <a:t>from</a:t>
            </a:r>
            <a:r>
              <a:rPr lang="es-CO" sz="2400" dirty="0">
                <a:latin typeface="Arial" panose="020B0604020202020204" pitchFamily="34" charset="0"/>
                <a:cs typeface="Arial" panose="020B0604020202020204" pitchFamily="34" charset="0"/>
              </a:rPr>
              <a:t> producto </a:t>
            </a:r>
            <a:r>
              <a:rPr lang="es-CO" sz="2400" dirty="0" err="1">
                <a:latin typeface="Arial" panose="020B0604020202020204" pitchFamily="34" charset="0"/>
                <a:cs typeface="Arial" panose="020B0604020202020204" pitchFamily="34" charset="0"/>
              </a:rPr>
              <a:t>where</a:t>
            </a:r>
            <a:r>
              <a:rPr lang="es-CO" sz="2400" dirty="0">
                <a:latin typeface="Arial" panose="020B0604020202020204" pitchFamily="34" charset="0"/>
                <a:cs typeface="Arial" panose="020B0604020202020204" pitchFamily="34" charset="0"/>
              </a:rPr>
              <a:t> nombre </a:t>
            </a:r>
            <a:r>
              <a:rPr lang="es-CO" sz="2400" dirty="0" err="1">
                <a:latin typeface="Arial" panose="020B0604020202020204" pitchFamily="34" charset="0"/>
                <a:cs typeface="Arial" panose="020B0604020202020204" pitchFamily="34" charset="0"/>
              </a:rPr>
              <a:t>like</a:t>
            </a:r>
            <a:r>
              <a:rPr lang="es-CO" sz="2400" dirty="0">
                <a:latin typeface="Arial" panose="020B0604020202020204" pitchFamily="34" charset="0"/>
                <a:cs typeface="Arial" panose="020B0604020202020204" pitchFamily="34" charset="0"/>
              </a:rPr>
              <a:t> </a:t>
            </a:r>
            <a:r>
              <a:rPr lang="es-CO" sz="2400" dirty="0">
                <a:latin typeface="Arial" panose="020B0604020202020204" pitchFamily="34" charset="0"/>
                <a:cs typeface="Arial" panose="020B0604020202020204" pitchFamily="34" charset="0"/>
              </a:rPr>
              <a:t>‘%e%’:</a:t>
            </a:r>
            <a:endParaRPr lang="es-CO" sz="2400" dirty="0">
              <a:latin typeface="Arial" panose="020B0604020202020204" pitchFamily="34" charset="0"/>
              <a:cs typeface="Arial" panose="020B0604020202020204" pitchFamily="34" charset="0"/>
            </a:endParaRPr>
          </a:p>
          <a:p>
            <a:endParaRPr lang="es-CO" sz="2400" dirty="0">
              <a:latin typeface="Arial" panose="020B0604020202020204" pitchFamily="34" charset="0"/>
              <a:cs typeface="Arial" panose="020B0604020202020204" pitchFamily="34" charset="0"/>
            </a:endParaRPr>
          </a:p>
          <a:p>
            <a:r>
              <a:rPr lang="es-CO" sz="2400" dirty="0">
                <a:latin typeface="Arial" panose="020B0604020202020204" pitchFamily="34" charset="0"/>
                <a:cs typeface="Arial" panose="020B0604020202020204" pitchFamily="34" charset="0"/>
              </a:rPr>
              <a:t>utilizando el operador booleano </a:t>
            </a:r>
            <a:r>
              <a:rPr lang="es-CO" sz="2400" dirty="0" err="1">
                <a:latin typeface="Arial" panose="020B0604020202020204" pitchFamily="34" charset="0"/>
                <a:cs typeface="Arial" panose="020B0604020202020204" pitchFamily="34" charset="0"/>
              </a:rPr>
              <a:t>not</a:t>
            </a:r>
            <a:endParaRPr lang="es-CO" sz="2400" dirty="0">
              <a:latin typeface="Arial" panose="020B0604020202020204" pitchFamily="34" charset="0"/>
              <a:cs typeface="Arial" panose="020B0604020202020204" pitchFamily="34" charset="0"/>
            </a:endParaRPr>
          </a:p>
          <a:p>
            <a:endParaRPr lang="es-CO" sz="2400" dirty="0">
              <a:latin typeface="Arial" panose="020B0604020202020204" pitchFamily="34" charset="0"/>
              <a:cs typeface="Arial" panose="020B0604020202020204" pitchFamily="34" charset="0"/>
            </a:endParaRPr>
          </a:p>
          <a:p>
            <a:r>
              <a:rPr lang="es-CO" sz="2400" dirty="0" err="1">
                <a:latin typeface="Arial" panose="020B0604020202020204" pitchFamily="34" charset="0"/>
                <a:cs typeface="Arial" panose="020B0604020202020204" pitchFamily="34" charset="0"/>
              </a:rPr>
              <a:t>select</a:t>
            </a:r>
            <a:r>
              <a:rPr lang="es-CO" sz="2400" dirty="0">
                <a:latin typeface="Arial" panose="020B0604020202020204" pitchFamily="34" charset="0"/>
                <a:cs typeface="Arial" panose="020B0604020202020204" pitchFamily="34" charset="0"/>
              </a:rPr>
              <a:t> nombre </a:t>
            </a:r>
            <a:r>
              <a:rPr lang="es-CO" sz="2400" dirty="0" err="1">
                <a:latin typeface="Arial" panose="020B0604020202020204" pitchFamily="34" charset="0"/>
                <a:cs typeface="Arial" panose="020B0604020202020204" pitchFamily="34" charset="0"/>
              </a:rPr>
              <a:t>from</a:t>
            </a:r>
            <a:r>
              <a:rPr lang="es-CO" sz="2400" dirty="0">
                <a:latin typeface="Arial" panose="020B0604020202020204" pitchFamily="34" charset="0"/>
                <a:cs typeface="Arial" panose="020B0604020202020204" pitchFamily="34" charset="0"/>
              </a:rPr>
              <a:t> producto </a:t>
            </a:r>
            <a:r>
              <a:rPr lang="es-CO" sz="2400" dirty="0" err="1">
                <a:latin typeface="Arial" panose="020B0604020202020204" pitchFamily="34" charset="0"/>
                <a:cs typeface="Arial" panose="020B0604020202020204" pitchFamily="34" charset="0"/>
              </a:rPr>
              <a:t>where</a:t>
            </a:r>
            <a:r>
              <a:rPr lang="es-CO" sz="2400" dirty="0">
                <a:latin typeface="Arial" panose="020B0604020202020204" pitchFamily="34" charset="0"/>
                <a:cs typeface="Arial" panose="020B0604020202020204" pitchFamily="34" charset="0"/>
              </a:rPr>
              <a:t> nombre </a:t>
            </a:r>
            <a:r>
              <a:rPr lang="es-CO" sz="2400" dirty="0" err="1">
                <a:latin typeface="Arial" panose="020B0604020202020204" pitchFamily="34" charset="0"/>
                <a:cs typeface="Arial" panose="020B0604020202020204" pitchFamily="34" charset="0"/>
              </a:rPr>
              <a:t>not</a:t>
            </a:r>
            <a:r>
              <a:rPr lang="es-CO" sz="2400" dirty="0">
                <a:latin typeface="Arial" panose="020B0604020202020204" pitchFamily="34" charset="0"/>
                <a:cs typeface="Arial" panose="020B0604020202020204" pitchFamily="34" charset="0"/>
              </a:rPr>
              <a:t> </a:t>
            </a:r>
            <a:r>
              <a:rPr lang="es-CO" sz="2400" dirty="0" err="1">
                <a:latin typeface="Arial" panose="020B0604020202020204" pitchFamily="34" charset="0"/>
                <a:cs typeface="Arial" panose="020B0604020202020204" pitchFamily="34" charset="0"/>
              </a:rPr>
              <a:t>like</a:t>
            </a:r>
            <a:r>
              <a:rPr lang="es-CO" sz="2400" dirty="0">
                <a:latin typeface="Arial" panose="020B0604020202020204" pitchFamily="34" charset="0"/>
                <a:cs typeface="Arial" panose="020B0604020202020204" pitchFamily="34" charset="0"/>
              </a:rPr>
              <a:t> </a:t>
            </a:r>
            <a:r>
              <a:rPr lang="es-CO" sz="2400" dirty="0">
                <a:latin typeface="Arial" panose="020B0604020202020204" pitchFamily="34" charset="0"/>
                <a:cs typeface="Arial" panose="020B0604020202020204" pitchFamily="34" charset="0"/>
              </a:rPr>
              <a:t>‘%e%’</a:t>
            </a:r>
            <a:endParaRPr lang="es-CO" sz="2400" dirty="0">
              <a:latin typeface="Arial" panose="020B0604020202020204" pitchFamily="34" charset="0"/>
              <a:cs typeface="Arial" panose="020B0604020202020204" pitchFamily="34" charset="0"/>
            </a:endParaRPr>
          </a:p>
          <a:p>
            <a:r>
              <a:rPr lang="es-CO" sz="2400" dirty="0">
                <a:latin typeface="Arial" panose="020B0604020202020204" pitchFamily="34" charset="0"/>
                <a:cs typeface="Arial" panose="020B0604020202020204" pitchFamily="34" charset="0"/>
              </a:rPr>
              <a:t>los que no tengan la a</a:t>
            </a:r>
          </a:p>
          <a:p>
            <a:endParaRPr lang="es-CO"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962214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239842" y="239843"/>
            <a:ext cx="11587397" cy="707886"/>
          </a:xfrm>
          <a:prstGeom prst="rect">
            <a:avLst/>
          </a:prstGeom>
          <a:noFill/>
        </p:spPr>
        <p:txBody>
          <a:bodyPr wrap="square" rtlCol="0">
            <a:spAutoFit/>
          </a:bodyPr>
          <a:lstStyle/>
          <a:p>
            <a:pPr algn="ctr"/>
            <a:r>
              <a:rPr lang="es-CO" sz="4000" b="1" dirty="0" smtClean="0">
                <a:latin typeface="Algerian" panose="04020705040A02060702" pitchFamily="82" charset="0"/>
              </a:rPr>
              <a:t>MYSQL</a:t>
            </a:r>
            <a:endParaRPr lang="es-CO" sz="4000" b="1" dirty="0">
              <a:latin typeface="Algerian" panose="04020705040A02060702" pitchFamily="82" charset="0"/>
            </a:endParaRPr>
          </a:p>
        </p:txBody>
      </p:sp>
      <p:sp>
        <p:nvSpPr>
          <p:cNvPr id="2" name="Rectángulo 1"/>
          <p:cNvSpPr/>
          <p:nvPr/>
        </p:nvSpPr>
        <p:spPr>
          <a:xfrm>
            <a:off x="1034320" y="947729"/>
            <a:ext cx="9998440" cy="4247317"/>
          </a:xfrm>
          <a:prstGeom prst="rect">
            <a:avLst/>
          </a:prstGeom>
        </p:spPr>
        <p:txBody>
          <a:bodyPr wrap="square">
            <a:spAutoFit/>
          </a:bodyPr>
          <a:lstStyle/>
          <a:p>
            <a:r>
              <a:rPr lang="es-CO" sz="1500" b="1" dirty="0" smtClean="0">
                <a:latin typeface="Arial" panose="020B0604020202020204" pitchFamily="34" charset="0"/>
                <a:cs typeface="Arial" panose="020B0604020202020204" pitchFamily="34" charset="0"/>
              </a:rPr>
              <a:t>Funciones</a:t>
            </a:r>
            <a:endParaRPr lang="es-CO" sz="1500" b="1" dirty="0">
              <a:latin typeface="Arial" panose="020B0604020202020204" pitchFamily="34" charset="0"/>
              <a:cs typeface="Arial" panose="020B0604020202020204" pitchFamily="34" charset="0"/>
            </a:endParaRPr>
          </a:p>
          <a:p>
            <a:endParaRPr lang="es-CO" sz="1500" dirty="0">
              <a:latin typeface="Arial" panose="020B0604020202020204" pitchFamily="34" charset="0"/>
              <a:cs typeface="Arial" panose="020B0604020202020204" pitchFamily="34" charset="0"/>
            </a:endParaRPr>
          </a:p>
          <a:p>
            <a:r>
              <a:rPr lang="es-CO" sz="1500" dirty="0">
                <a:latin typeface="Arial" panose="020B0604020202020204" pitchFamily="34" charset="0"/>
                <a:cs typeface="Arial" panose="020B0604020202020204" pitchFamily="34" charset="0"/>
              </a:rPr>
              <a:t>suma = sum()</a:t>
            </a:r>
          </a:p>
          <a:p>
            <a:r>
              <a:rPr lang="es-CO" sz="1500" dirty="0" smtClean="0">
                <a:latin typeface="Arial" panose="020B0604020202020204" pitchFamily="34" charset="0"/>
                <a:cs typeface="Arial" panose="020B0604020202020204" pitchFamily="34" charset="0"/>
              </a:rPr>
              <a:t>máximo </a:t>
            </a:r>
            <a:r>
              <a:rPr lang="es-CO" sz="1500" dirty="0">
                <a:latin typeface="Arial" panose="020B0604020202020204" pitchFamily="34" charset="0"/>
                <a:cs typeface="Arial" panose="020B0604020202020204" pitchFamily="34" charset="0"/>
              </a:rPr>
              <a:t>= </a:t>
            </a:r>
            <a:r>
              <a:rPr lang="es-CO" sz="1500" dirty="0" err="1">
                <a:latin typeface="Arial" panose="020B0604020202020204" pitchFamily="34" charset="0"/>
                <a:cs typeface="Arial" panose="020B0604020202020204" pitchFamily="34" charset="0"/>
              </a:rPr>
              <a:t>max</a:t>
            </a:r>
            <a:r>
              <a:rPr lang="es-CO" sz="1500" dirty="0">
                <a:latin typeface="Arial" panose="020B0604020202020204" pitchFamily="34" charset="0"/>
                <a:cs typeface="Arial" panose="020B0604020202020204" pitchFamily="34" charset="0"/>
              </a:rPr>
              <a:t>()</a:t>
            </a:r>
          </a:p>
          <a:p>
            <a:r>
              <a:rPr lang="es-CO" sz="1500" dirty="0" smtClean="0">
                <a:latin typeface="Arial" panose="020B0604020202020204" pitchFamily="34" charset="0"/>
                <a:cs typeface="Arial" panose="020B0604020202020204" pitchFamily="34" charset="0"/>
              </a:rPr>
              <a:t>mínimo </a:t>
            </a:r>
            <a:r>
              <a:rPr lang="es-CO" sz="1500" dirty="0">
                <a:latin typeface="Arial" panose="020B0604020202020204" pitchFamily="34" charset="0"/>
                <a:cs typeface="Arial" panose="020B0604020202020204" pitchFamily="34" charset="0"/>
              </a:rPr>
              <a:t>= min()</a:t>
            </a:r>
          </a:p>
          <a:p>
            <a:r>
              <a:rPr lang="es-CO" sz="1500" dirty="0">
                <a:latin typeface="Arial" panose="020B0604020202020204" pitchFamily="34" charset="0"/>
                <a:cs typeface="Arial" panose="020B0604020202020204" pitchFamily="34" charset="0"/>
              </a:rPr>
              <a:t>promedio = </a:t>
            </a:r>
            <a:r>
              <a:rPr lang="es-CO" sz="1500" dirty="0" err="1">
                <a:latin typeface="Arial" panose="020B0604020202020204" pitchFamily="34" charset="0"/>
                <a:cs typeface="Arial" panose="020B0604020202020204" pitchFamily="34" charset="0"/>
              </a:rPr>
              <a:t>avg</a:t>
            </a:r>
            <a:r>
              <a:rPr lang="es-CO" sz="1500" dirty="0">
                <a:latin typeface="Arial" panose="020B0604020202020204" pitchFamily="34" charset="0"/>
                <a:cs typeface="Arial" panose="020B0604020202020204" pitchFamily="34" charset="0"/>
              </a:rPr>
              <a:t>()</a:t>
            </a:r>
          </a:p>
          <a:p>
            <a:r>
              <a:rPr lang="es-CO" sz="1500" dirty="0">
                <a:latin typeface="Arial" panose="020B0604020202020204" pitchFamily="34" charset="0"/>
                <a:cs typeface="Arial" panose="020B0604020202020204" pitchFamily="34" charset="0"/>
              </a:rPr>
              <a:t>conteo = </a:t>
            </a:r>
            <a:r>
              <a:rPr lang="es-CO" sz="1500" dirty="0" err="1">
                <a:latin typeface="Arial" panose="020B0604020202020204" pitchFamily="34" charset="0"/>
                <a:cs typeface="Arial" panose="020B0604020202020204" pitchFamily="34" charset="0"/>
              </a:rPr>
              <a:t>count</a:t>
            </a:r>
            <a:r>
              <a:rPr lang="es-CO" sz="1500" dirty="0">
                <a:latin typeface="Arial" panose="020B0604020202020204" pitchFamily="34" charset="0"/>
                <a:cs typeface="Arial" panose="020B0604020202020204" pitchFamily="34" charset="0"/>
              </a:rPr>
              <a:t>()</a:t>
            </a:r>
          </a:p>
          <a:p>
            <a:endParaRPr lang="es-CO" sz="1500" dirty="0">
              <a:latin typeface="Arial" panose="020B0604020202020204" pitchFamily="34" charset="0"/>
              <a:cs typeface="Arial" panose="020B0604020202020204" pitchFamily="34" charset="0"/>
            </a:endParaRPr>
          </a:p>
          <a:p>
            <a:r>
              <a:rPr lang="es-CO" sz="1500" dirty="0" err="1">
                <a:latin typeface="Arial" panose="020B0604020202020204" pitchFamily="34" charset="0"/>
                <a:cs typeface="Arial" panose="020B0604020202020204" pitchFamily="34" charset="0"/>
              </a:rPr>
              <a:t>select</a:t>
            </a:r>
            <a:r>
              <a:rPr lang="es-CO" sz="1500" dirty="0">
                <a:latin typeface="Arial" panose="020B0604020202020204" pitchFamily="34" charset="0"/>
                <a:cs typeface="Arial" panose="020B0604020202020204" pitchFamily="34" charset="0"/>
              </a:rPr>
              <a:t> </a:t>
            </a:r>
            <a:r>
              <a:rPr lang="es-CO" sz="1500" b="1" dirty="0">
                <a:solidFill>
                  <a:srgbClr val="FF0000"/>
                </a:solidFill>
                <a:latin typeface="Arial" panose="020B0604020202020204" pitchFamily="34" charset="0"/>
                <a:cs typeface="Arial" panose="020B0604020202020204" pitchFamily="34" charset="0"/>
              </a:rPr>
              <a:t>sum</a:t>
            </a:r>
            <a:r>
              <a:rPr lang="es-CO" sz="1500" dirty="0">
                <a:latin typeface="Arial" panose="020B0604020202020204" pitchFamily="34" charset="0"/>
                <a:cs typeface="Arial" panose="020B0604020202020204" pitchFamily="34" charset="0"/>
              </a:rPr>
              <a:t>(cantidad) </a:t>
            </a:r>
            <a:r>
              <a:rPr lang="es-CO" sz="1500" dirty="0" err="1">
                <a:latin typeface="Arial" panose="020B0604020202020204" pitchFamily="34" charset="0"/>
                <a:cs typeface="Arial" panose="020B0604020202020204" pitchFamily="34" charset="0"/>
              </a:rPr>
              <a:t>from</a:t>
            </a:r>
            <a:r>
              <a:rPr lang="es-CO" sz="1500" dirty="0">
                <a:latin typeface="Arial" panose="020B0604020202020204" pitchFamily="34" charset="0"/>
                <a:cs typeface="Arial" panose="020B0604020202020204" pitchFamily="34" charset="0"/>
              </a:rPr>
              <a:t> producto</a:t>
            </a:r>
            <a:r>
              <a:rPr lang="es-CO" sz="1500" dirty="0" smtClean="0">
                <a:latin typeface="Arial" panose="020B0604020202020204" pitchFamily="34" charset="0"/>
                <a:cs typeface="Arial" panose="020B0604020202020204" pitchFamily="34" charset="0"/>
              </a:rPr>
              <a:t>;</a:t>
            </a:r>
          </a:p>
          <a:p>
            <a:endParaRPr lang="es-CO" sz="1500" dirty="0">
              <a:latin typeface="Arial" panose="020B0604020202020204" pitchFamily="34" charset="0"/>
              <a:cs typeface="Arial" panose="020B0604020202020204" pitchFamily="34" charset="0"/>
            </a:endParaRPr>
          </a:p>
          <a:p>
            <a:r>
              <a:rPr lang="es-CO" sz="1500" u="sng" dirty="0">
                <a:latin typeface="Arial" panose="020B0604020202020204" pitchFamily="34" charset="0"/>
                <a:cs typeface="Arial" panose="020B0604020202020204" pitchFamily="34" charset="0"/>
              </a:rPr>
              <a:t>con alias</a:t>
            </a:r>
          </a:p>
          <a:p>
            <a:r>
              <a:rPr lang="es-CO" sz="1500" dirty="0" err="1" smtClean="0">
                <a:latin typeface="Arial" panose="020B0604020202020204" pitchFamily="34" charset="0"/>
                <a:cs typeface="Arial" panose="020B0604020202020204" pitchFamily="34" charset="0"/>
              </a:rPr>
              <a:t>select</a:t>
            </a:r>
            <a:r>
              <a:rPr lang="es-CO" sz="1500" dirty="0" smtClean="0">
                <a:latin typeface="Arial" panose="020B0604020202020204" pitchFamily="34" charset="0"/>
                <a:cs typeface="Arial" panose="020B0604020202020204" pitchFamily="34" charset="0"/>
              </a:rPr>
              <a:t> </a:t>
            </a:r>
            <a:r>
              <a:rPr lang="es-CO" sz="1500" dirty="0">
                <a:latin typeface="Arial" panose="020B0604020202020204" pitchFamily="34" charset="0"/>
                <a:cs typeface="Arial" panose="020B0604020202020204" pitchFamily="34" charset="0"/>
              </a:rPr>
              <a:t>sum(cantidad) 'resultado' </a:t>
            </a:r>
            <a:r>
              <a:rPr lang="es-CO" sz="1500" dirty="0" err="1">
                <a:latin typeface="Arial" panose="020B0604020202020204" pitchFamily="34" charset="0"/>
                <a:cs typeface="Arial" panose="020B0604020202020204" pitchFamily="34" charset="0"/>
              </a:rPr>
              <a:t>from</a:t>
            </a:r>
            <a:r>
              <a:rPr lang="es-CO" sz="1500" dirty="0">
                <a:latin typeface="Arial" panose="020B0604020202020204" pitchFamily="34" charset="0"/>
                <a:cs typeface="Arial" panose="020B0604020202020204" pitchFamily="34" charset="0"/>
              </a:rPr>
              <a:t> producto;</a:t>
            </a:r>
          </a:p>
          <a:p>
            <a:endParaRPr lang="es-CO" sz="1500" dirty="0">
              <a:latin typeface="Arial" panose="020B0604020202020204" pitchFamily="34" charset="0"/>
              <a:cs typeface="Arial" panose="020B0604020202020204" pitchFamily="34" charset="0"/>
            </a:endParaRPr>
          </a:p>
          <a:p>
            <a:r>
              <a:rPr lang="es-CO" sz="1500" dirty="0" err="1">
                <a:latin typeface="Arial" panose="020B0604020202020204" pitchFamily="34" charset="0"/>
                <a:cs typeface="Arial" panose="020B0604020202020204" pitchFamily="34" charset="0"/>
              </a:rPr>
              <a:t>select</a:t>
            </a:r>
            <a:r>
              <a:rPr lang="es-CO" sz="1500" dirty="0">
                <a:latin typeface="Arial" panose="020B0604020202020204" pitchFamily="34" charset="0"/>
                <a:cs typeface="Arial" panose="020B0604020202020204" pitchFamily="34" charset="0"/>
              </a:rPr>
              <a:t> </a:t>
            </a:r>
            <a:r>
              <a:rPr lang="es-CO" sz="1500" b="1" dirty="0" err="1">
                <a:solidFill>
                  <a:srgbClr val="FF0000"/>
                </a:solidFill>
                <a:latin typeface="Arial" panose="020B0604020202020204" pitchFamily="34" charset="0"/>
                <a:cs typeface="Arial" panose="020B0604020202020204" pitchFamily="34" charset="0"/>
              </a:rPr>
              <a:t>max</a:t>
            </a:r>
            <a:r>
              <a:rPr lang="es-CO" sz="1500" dirty="0">
                <a:latin typeface="Arial" panose="020B0604020202020204" pitchFamily="34" charset="0"/>
                <a:cs typeface="Arial" panose="020B0604020202020204" pitchFamily="34" charset="0"/>
              </a:rPr>
              <a:t>(cantidad) 'mayor' </a:t>
            </a:r>
            <a:r>
              <a:rPr lang="es-CO" sz="1500" dirty="0" err="1">
                <a:latin typeface="Arial" panose="020B0604020202020204" pitchFamily="34" charset="0"/>
                <a:cs typeface="Arial" panose="020B0604020202020204" pitchFamily="34" charset="0"/>
              </a:rPr>
              <a:t>from</a:t>
            </a:r>
            <a:r>
              <a:rPr lang="es-CO" sz="1500" dirty="0">
                <a:latin typeface="Arial" panose="020B0604020202020204" pitchFamily="34" charset="0"/>
                <a:cs typeface="Arial" panose="020B0604020202020204" pitchFamily="34" charset="0"/>
              </a:rPr>
              <a:t> producto;</a:t>
            </a:r>
          </a:p>
          <a:p>
            <a:endParaRPr lang="es-CO" sz="1500" dirty="0">
              <a:latin typeface="Arial" panose="020B0604020202020204" pitchFamily="34" charset="0"/>
              <a:cs typeface="Arial" panose="020B0604020202020204" pitchFamily="34" charset="0"/>
            </a:endParaRPr>
          </a:p>
          <a:p>
            <a:r>
              <a:rPr lang="es-CO" sz="1500" dirty="0" err="1">
                <a:latin typeface="Arial" panose="020B0604020202020204" pitchFamily="34" charset="0"/>
                <a:cs typeface="Arial" panose="020B0604020202020204" pitchFamily="34" charset="0"/>
              </a:rPr>
              <a:t>select</a:t>
            </a:r>
            <a:r>
              <a:rPr lang="es-CO" sz="1500" dirty="0">
                <a:latin typeface="Arial" panose="020B0604020202020204" pitchFamily="34" charset="0"/>
                <a:cs typeface="Arial" panose="020B0604020202020204" pitchFamily="34" charset="0"/>
              </a:rPr>
              <a:t> </a:t>
            </a:r>
            <a:r>
              <a:rPr lang="es-CO" sz="1500" b="1" dirty="0">
                <a:solidFill>
                  <a:srgbClr val="FF0000"/>
                </a:solidFill>
                <a:latin typeface="Arial" panose="020B0604020202020204" pitchFamily="34" charset="0"/>
                <a:cs typeface="Arial" panose="020B0604020202020204" pitchFamily="34" charset="0"/>
              </a:rPr>
              <a:t>min</a:t>
            </a:r>
            <a:r>
              <a:rPr lang="es-CO" sz="1500" dirty="0">
                <a:latin typeface="Arial" panose="020B0604020202020204" pitchFamily="34" charset="0"/>
                <a:cs typeface="Arial" panose="020B0604020202020204" pitchFamily="34" charset="0"/>
              </a:rPr>
              <a:t>(cantidad) 'menor' </a:t>
            </a:r>
            <a:r>
              <a:rPr lang="es-CO" sz="1500" dirty="0" err="1">
                <a:latin typeface="Arial" panose="020B0604020202020204" pitchFamily="34" charset="0"/>
                <a:cs typeface="Arial" panose="020B0604020202020204" pitchFamily="34" charset="0"/>
              </a:rPr>
              <a:t>from</a:t>
            </a:r>
            <a:r>
              <a:rPr lang="es-CO" sz="1500" dirty="0">
                <a:latin typeface="Arial" panose="020B0604020202020204" pitchFamily="34" charset="0"/>
                <a:cs typeface="Arial" panose="020B0604020202020204" pitchFamily="34" charset="0"/>
              </a:rPr>
              <a:t> producto;</a:t>
            </a:r>
          </a:p>
          <a:p>
            <a:endParaRPr lang="es-CO" sz="1500" dirty="0">
              <a:latin typeface="Arial" panose="020B0604020202020204" pitchFamily="34" charset="0"/>
              <a:cs typeface="Arial" panose="020B0604020202020204" pitchFamily="34" charset="0"/>
            </a:endParaRPr>
          </a:p>
          <a:p>
            <a:r>
              <a:rPr lang="es-CO" sz="1500" dirty="0" err="1">
                <a:latin typeface="Arial" panose="020B0604020202020204" pitchFamily="34" charset="0"/>
                <a:cs typeface="Arial" panose="020B0604020202020204" pitchFamily="34" charset="0"/>
              </a:rPr>
              <a:t>select</a:t>
            </a:r>
            <a:r>
              <a:rPr lang="es-CO" sz="1500" dirty="0">
                <a:latin typeface="Arial" panose="020B0604020202020204" pitchFamily="34" charset="0"/>
                <a:cs typeface="Arial" panose="020B0604020202020204" pitchFamily="34" charset="0"/>
              </a:rPr>
              <a:t> </a:t>
            </a:r>
            <a:r>
              <a:rPr lang="es-CO" sz="1500" b="1" dirty="0" err="1">
                <a:solidFill>
                  <a:srgbClr val="FF0000"/>
                </a:solidFill>
                <a:latin typeface="Arial" panose="020B0604020202020204" pitchFamily="34" charset="0"/>
                <a:cs typeface="Arial" panose="020B0604020202020204" pitchFamily="34" charset="0"/>
              </a:rPr>
              <a:t>avg</a:t>
            </a:r>
            <a:r>
              <a:rPr lang="es-CO" sz="1500" dirty="0">
                <a:latin typeface="Arial" panose="020B0604020202020204" pitchFamily="34" charset="0"/>
                <a:cs typeface="Arial" panose="020B0604020202020204" pitchFamily="34" charset="0"/>
              </a:rPr>
              <a:t>(cantidad) 'promedio' </a:t>
            </a:r>
            <a:r>
              <a:rPr lang="es-CO" sz="1500" dirty="0" err="1">
                <a:latin typeface="Arial" panose="020B0604020202020204" pitchFamily="34" charset="0"/>
                <a:cs typeface="Arial" panose="020B0604020202020204" pitchFamily="34" charset="0"/>
              </a:rPr>
              <a:t>from</a:t>
            </a:r>
            <a:r>
              <a:rPr lang="es-CO" sz="1500" dirty="0">
                <a:latin typeface="Arial" panose="020B0604020202020204" pitchFamily="34" charset="0"/>
                <a:cs typeface="Arial" panose="020B0604020202020204" pitchFamily="34" charset="0"/>
              </a:rPr>
              <a:t> producto;</a:t>
            </a:r>
          </a:p>
        </p:txBody>
      </p:sp>
    </p:spTree>
    <p:extLst>
      <p:ext uri="{BB962C8B-B14F-4D97-AF65-F5344CB8AC3E}">
        <p14:creationId xmlns:p14="http://schemas.microsoft.com/office/powerpoint/2010/main" val="29066767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239842" y="224853"/>
            <a:ext cx="11587397" cy="707886"/>
          </a:xfrm>
          <a:prstGeom prst="rect">
            <a:avLst/>
          </a:prstGeom>
          <a:noFill/>
        </p:spPr>
        <p:txBody>
          <a:bodyPr wrap="square" rtlCol="0">
            <a:spAutoFit/>
          </a:bodyPr>
          <a:lstStyle/>
          <a:p>
            <a:pPr algn="ctr"/>
            <a:r>
              <a:rPr lang="es-CO" sz="4000" b="1" dirty="0" smtClean="0">
                <a:latin typeface="Algerian" panose="04020705040A02060702" pitchFamily="82" charset="0"/>
              </a:rPr>
              <a:t>MYSQL</a:t>
            </a:r>
            <a:endParaRPr lang="es-CO" sz="4000" b="1" dirty="0">
              <a:latin typeface="Algerian" panose="04020705040A02060702" pitchFamily="82" charset="0"/>
            </a:endParaRPr>
          </a:p>
        </p:txBody>
      </p:sp>
      <p:sp>
        <p:nvSpPr>
          <p:cNvPr id="2" name="Rectángulo 1"/>
          <p:cNvSpPr/>
          <p:nvPr/>
        </p:nvSpPr>
        <p:spPr>
          <a:xfrm>
            <a:off x="1034320" y="782838"/>
            <a:ext cx="9998440" cy="5293757"/>
          </a:xfrm>
          <a:prstGeom prst="rect">
            <a:avLst/>
          </a:prstGeom>
        </p:spPr>
        <p:txBody>
          <a:bodyPr wrap="square">
            <a:spAutoFit/>
          </a:bodyPr>
          <a:lstStyle/>
          <a:p>
            <a:endParaRPr lang="es-CO" sz="2000" dirty="0" smtClean="0">
              <a:latin typeface="Arial" panose="020B0604020202020204" pitchFamily="34" charset="0"/>
              <a:cs typeface="Arial" panose="020B0604020202020204" pitchFamily="34" charset="0"/>
            </a:endParaRPr>
          </a:p>
          <a:p>
            <a:r>
              <a:rPr lang="es-CO" sz="2000" b="1" dirty="0" smtClean="0">
                <a:latin typeface="Arial" panose="020B0604020202020204" pitchFamily="34" charset="0"/>
                <a:cs typeface="Arial" panose="020B0604020202020204" pitchFamily="34" charset="0"/>
              </a:rPr>
              <a:t>Actualizar </a:t>
            </a:r>
            <a:r>
              <a:rPr lang="es-CO" sz="2000" b="1" dirty="0" smtClean="0">
                <a:latin typeface="Arial" panose="020B0604020202020204" pitchFamily="34" charset="0"/>
                <a:cs typeface="Arial" panose="020B0604020202020204" pitchFamily="34" charset="0"/>
              </a:rPr>
              <a:t>información: sintaxis</a:t>
            </a:r>
          </a:p>
          <a:p>
            <a:endParaRPr lang="es-CO" sz="2000" dirty="0" smtClean="0">
              <a:latin typeface="Arial" panose="020B0604020202020204" pitchFamily="34" charset="0"/>
              <a:cs typeface="Arial" panose="020B0604020202020204" pitchFamily="34" charset="0"/>
            </a:endParaRPr>
          </a:p>
          <a:p>
            <a:r>
              <a:rPr lang="es-CO" sz="2000" u="sng" dirty="0" err="1" smtClean="0">
                <a:latin typeface="Arial" panose="020B0604020202020204" pitchFamily="34" charset="0"/>
                <a:cs typeface="Arial" panose="020B0604020202020204" pitchFamily="34" charset="0"/>
              </a:rPr>
              <a:t>udpate</a:t>
            </a:r>
            <a:endParaRPr lang="es-CO" sz="2000" u="sng" dirty="0" smtClean="0">
              <a:latin typeface="Arial" panose="020B0604020202020204" pitchFamily="34" charset="0"/>
              <a:cs typeface="Arial" panose="020B0604020202020204" pitchFamily="34" charset="0"/>
            </a:endParaRPr>
          </a:p>
          <a:p>
            <a:r>
              <a:rPr lang="es-CO" sz="2000" b="1" dirty="0" err="1" smtClean="0">
                <a:latin typeface="Arial" panose="020B0604020202020204" pitchFamily="34" charset="0"/>
                <a:cs typeface="Arial" panose="020B0604020202020204" pitchFamily="34" charset="0"/>
              </a:rPr>
              <a:t>update</a:t>
            </a:r>
            <a:r>
              <a:rPr lang="es-CO" sz="2000" b="1" dirty="0" smtClean="0">
                <a:latin typeface="Arial" panose="020B0604020202020204" pitchFamily="34" charset="0"/>
                <a:cs typeface="Arial" panose="020B0604020202020204" pitchFamily="34" charset="0"/>
              </a:rPr>
              <a:t> </a:t>
            </a:r>
            <a:r>
              <a:rPr lang="es-CO" sz="2000" b="1" dirty="0" err="1" smtClean="0">
                <a:latin typeface="Arial" panose="020B0604020202020204" pitchFamily="34" charset="0"/>
                <a:cs typeface="Arial" panose="020B0604020202020204" pitchFamily="34" charset="0"/>
              </a:rPr>
              <a:t>table</a:t>
            </a:r>
            <a:r>
              <a:rPr lang="es-CO" sz="2000" b="1" dirty="0" smtClean="0">
                <a:latin typeface="Arial" panose="020B0604020202020204" pitchFamily="34" charset="0"/>
                <a:cs typeface="Arial" panose="020B0604020202020204" pitchFamily="34" charset="0"/>
              </a:rPr>
              <a:t> set campo1='valor nuevo', campo2='</a:t>
            </a:r>
            <a:r>
              <a:rPr lang="es-CO" sz="2000" b="1" dirty="0" err="1" smtClean="0">
                <a:latin typeface="Arial" panose="020B0604020202020204" pitchFamily="34" charset="0"/>
                <a:cs typeface="Arial" panose="020B0604020202020204" pitchFamily="34" charset="0"/>
              </a:rPr>
              <a:t>valornuevo</a:t>
            </a:r>
            <a:r>
              <a:rPr lang="es-CO" sz="2000" b="1" dirty="0" smtClean="0">
                <a:latin typeface="Arial" panose="020B0604020202020204" pitchFamily="34" charset="0"/>
                <a:cs typeface="Arial" panose="020B0604020202020204" pitchFamily="34" charset="0"/>
              </a:rPr>
              <a:t>' </a:t>
            </a:r>
            <a:r>
              <a:rPr lang="es-CO" sz="2000" b="1" dirty="0" err="1" smtClean="0">
                <a:latin typeface="Arial" panose="020B0604020202020204" pitchFamily="34" charset="0"/>
                <a:cs typeface="Arial" panose="020B0604020202020204" pitchFamily="34" charset="0"/>
              </a:rPr>
              <a:t>where</a:t>
            </a:r>
            <a:r>
              <a:rPr lang="es-CO" sz="2000" b="1" dirty="0" smtClean="0">
                <a:latin typeface="Arial" panose="020B0604020202020204" pitchFamily="34" charset="0"/>
                <a:cs typeface="Arial" panose="020B0604020202020204" pitchFamily="34" charset="0"/>
              </a:rPr>
              <a:t> </a:t>
            </a:r>
            <a:r>
              <a:rPr lang="es-CO" sz="2000" b="1" dirty="0" err="1" smtClean="0">
                <a:latin typeface="Arial" panose="020B0604020202020204" pitchFamily="34" charset="0"/>
                <a:cs typeface="Arial" panose="020B0604020202020204" pitchFamily="34" charset="0"/>
              </a:rPr>
              <a:t>condicion</a:t>
            </a:r>
            <a:r>
              <a:rPr lang="es-CO" sz="2000" b="1" dirty="0" smtClean="0">
                <a:latin typeface="Arial" panose="020B0604020202020204" pitchFamily="34" charset="0"/>
                <a:cs typeface="Arial" panose="020B0604020202020204" pitchFamily="34" charset="0"/>
              </a:rPr>
              <a:t> (es);</a:t>
            </a:r>
          </a:p>
          <a:p>
            <a:endParaRPr lang="es-CO" sz="2000" dirty="0" smtClean="0">
              <a:latin typeface="Arial" panose="020B0604020202020204" pitchFamily="34" charset="0"/>
              <a:cs typeface="Arial" panose="020B0604020202020204" pitchFamily="34" charset="0"/>
            </a:endParaRPr>
          </a:p>
          <a:p>
            <a:r>
              <a:rPr lang="es-CO" sz="2000" dirty="0" err="1" smtClean="0">
                <a:latin typeface="Arial" panose="020B0604020202020204" pitchFamily="34" charset="0"/>
                <a:cs typeface="Arial" panose="020B0604020202020204" pitchFamily="34" charset="0"/>
              </a:rPr>
              <a:t>update</a:t>
            </a:r>
            <a:r>
              <a:rPr lang="es-CO" sz="2000" dirty="0" smtClean="0">
                <a:latin typeface="Arial" panose="020B0604020202020204" pitchFamily="34" charset="0"/>
                <a:cs typeface="Arial" panose="020B0604020202020204" pitchFamily="34" charset="0"/>
              </a:rPr>
              <a:t> producto set nombre = 'mouse' </a:t>
            </a:r>
            <a:r>
              <a:rPr lang="es-CO" sz="2000" dirty="0" err="1" smtClean="0">
                <a:latin typeface="Arial" panose="020B0604020202020204" pitchFamily="34" charset="0"/>
                <a:cs typeface="Arial" panose="020B0604020202020204" pitchFamily="34" charset="0"/>
              </a:rPr>
              <a:t>where</a:t>
            </a:r>
            <a:r>
              <a:rPr lang="es-CO" sz="2000" dirty="0" smtClean="0">
                <a:latin typeface="Arial" panose="020B0604020202020204" pitchFamily="34" charset="0"/>
                <a:cs typeface="Arial" panose="020B0604020202020204" pitchFamily="34" charset="0"/>
              </a:rPr>
              <a:t> </a:t>
            </a:r>
            <a:r>
              <a:rPr lang="es-CO" sz="2000" dirty="0" err="1" smtClean="0">
                <a:latin typeface="Arial" panose="020B0604020202020204" pitchFamily="34" charset="0"/>
                <a:cs typeface="Arial" panose="020B0604020202020204" pitchFamily="34" charset="0"/>
              </a:rPr>
              <a:t>codigo</a:t>
            </a:r>
            <a:r>
              <a:rPr lang="es-CO" sz="2000" dirty="0" smtClean="0">
                <a:latin typeface="Arial" panose="020B0604020202020204" pitchFamily="34" charset="0"/>
                <a:cs typeface="Arial" panose="020B0604020202020204" pitchFamily="34" charset="0"/>
              </a:rPr>
              <a:t> = 'xx';</a:t>
            </a:r>
          </a:p>
          <a:p>
            <a:endParaRPr lang="es-CO" sz="2000" dirty="0" smtClean="0">
              <a:latin typeface="Arial" panose="020B0604020202020204" pitchFamily="34" charset="0"/>
              <a:cs typeface="Arial" panose="020B0604020202020204" pitchFamily="34" charset="0"/>
            </a:endParaRPr>
          </a:p>
          <a:p>
            <a:r>
              <a:rPr lang="es-CO" sz="2000" u="sng" dirty="0" smtClean="0">
                <a:latin typeface="Arial" panose="020B0604020202020204" pitchFamily="34" charset="0"/>
                <a:cs typeface="Arial" panose="020B0604020202020204" pitchFamily="34" charset="0"/>
              </a:rPr>
              <a:t>Eliminar</a:t>
            </a:r>
            <a:endParaRPr lang="es-CO" sz="2000" u="sng" dirty="0" smtClean="0">
              <a:latin typeface="Arial" panose="020B0604020202020204" pitchFamily="34" charset="0"/>
              <a:cs typeface="Arial" panose="020B0604020202020204" pitchFamily="34" charset="0"/>
            </a:endParaRPr>
          </a:p>
          <a:p>
            <a:endParaRPr lang="es-CO" sz="2000" b="1" dirty="0" smtClean="0">
              <a:latin typeface="Arial" panose="020B0604020202020204" pitchFamily="34" charset="0"/>
              <a:cs typeface="Arial" panose="020B0604020202020204" pitchFamily="34" charset="0"/>
            </a:endParaRPr>
          </a:p>
          <a:p>
            <a:r>
              <a:rPr lang="es-CO" sz="2000" b="1" u="sng" dirty="0" err="1" smtClean="0">
                <a:latin typeface="Arial" panose="020B0604020202020204" pitchFamily="34" charset="0"/>
                <a:cs typeface="Arial" panose="020B0604020202020204" pitchFamily="34" charset="0"/>
              </a:rPr>
              <a:t>delete</a:t>
            </a:r>
            <a:r>
              <a:rPr lang="es-CO" sz="2000" b="1" u="sng" dirty="0" smtClean="0">
                <a:latin typeface="Arial" panose="020B0604020202020204" pitchFamily="34" charset="0"/>
                <a:cs typeface="Arial" panose="020B0604020202020204" pitchFamily="34" charset="0"/>
              </a:rPr>
              <a:t> </a:t>
            </a:r>
            <a:r>
              <a:rPr lang="es-CO" sz="2000" b="1" u="sng" dirty="0" err="1" smtClean="0">
                <a:latin typeface="Arial" panose="020B0604020202020204" pitchFamily="34" charset="0"/>
                <a:cs typeface="Arial" panose="020B0604020202020204" pitchFamily="34" charset="0"/>
              </a:rPr>
              <a:t>from</a:t>
            </a:r>
            <a:r>
              <a:rPr lang="es-CO" sz="2000" b="1" u="sng" dirty="0" smtClean="0">
                <a:latin typeface="Arial" panose="020B0604020202020204" pitchFamily="34" charset="0"/>
                <a:cs typeface="Arial" panose="020B0604020202020204" pitchFamily="34" charset="0"/>
              </a:rPr>
              <a:t> tabla </a:t>
            </a:r>
            <a:r>
              <a:rPr lang="es-CO" sz="2000" b="1" u="sng" dirty="0" err="1" smtClean="0">
                <a:latin typeface="Arial" panose="020B0604020202020204" pitchFamily="34" charset="0"/>
                <a:cs typeface="Arial" panose="020B0604020202020204" pitchFamily="34" charset="0"/>
              </a:rPr>
              <a:t>where</a:t>
            </a:r>
            <a:r>
              <a:rPr lang="es-CO" sz="2000" b="1" u="sng" dirty="0" smtClean="0">
                <a:latin typeface="Arial" panose="020B0604020202020204" pitchFamily="34" charset="0"/>
                <a:cs typeface="Arial" panose="020B0604020202020204" pitchFamily="34" charset="0"/>
              </a:rPr>
              <a:t> </a:t>
            </a:r>
            <a:r>
              <a:rPr lang="es-CO" sz="2000" b="1" u="sng" dirty="0" err="1" smtClean="0">
                <a:latin typeface="Arial" panose="020B0604020202020204" pitchFamily="34" charset="0"/>
                <a:cs typeface="Arial" panose="020B0604020202020204" pitchFamily="34" charset="0"/>
              </a:rPr>
              <a:t>condicion</a:t>
            </a:r>
            <a:r>
              <a:rPr lang="es-CO" sz="2000" b="1" u="sng" dirty="0" smtClean="0">
                <a:latin typeface="Arial" panose="020B0604020202020204" pitchFamily="34" charset="0"/>
                <a:cs typeface="Arial" panose="020B0604020202020204" pitchFamily="34" charset="0"/>
              </a:rPr>
              <a:t> (es);</a:t>
            </a:r>
          </a:p>
          <a:p>
            <a:endParaRPr lang="es-CO" sz="2000" dirty="0" smtClean="0">
              <a:latin typeface="Arial" panose="020B0604020202020204" pitchFamily="34" charset="0"/>
              <a:cs typeface="Arial" panose="020B0604020202020204" pitchFamily="34" charset="0"/>
            </a:endParaRPr>
          </a:p>
          <a:p>
            <a:r>
              <a:rPr lang="es-CO" sz="2000" dirty="0" err="1" smtClean="0">
                <a:latin typeface="Arial" panose="020B0604020202020204" pitchFamily="34" charset="0"/>
                <a:cs typeface="Arial" panose="020B0604020202020204" pitchFamily="34" charset="0"/>
              </a:rPr>
              <a:t>delete</a:t>
            </a:r>
            <a:r>
              <a:rPr lang="es-CO" sz="2000" dirty="0" smtClean="0">
                <a:latin typeface="Arial" panose="020B0604020202020204" pitchFamily="34" charset="0"/>
                <a:cs typeface="Arial" panose="020B0604020202020204" pitchFamily="34" charset="0"/>
              </a:rPr>
              <a:t> </a:t>
            </a:r>
            <a:r>
              <a:rPr lang="es-CO" sz="2000" dirty="0" err="1" smtClean="0">
                <a:latin typeface="Arial" panose="020B0604020202020204" pitchFamily="34" charset="0"/>
                <a:cs typeface="Arial" panose="020B0604020202020204" pitchFamily="34" charset="0"/>
              </a:rPr>
              <a:t>from</a:t>
            </a:r>
            <a:r>
              <a:rPr lang="es-CO" sz="2000" dirty="0" smtClean="0">
                <a:latin typeface="Arial" panose="020B0604020202020204" pitchFamily="34" charset="0"/>
                <a:cs typeface="Arial" panose="020B0604020202020204" pitchFamily="34" charset="0"/>
              </a:rPr>
              <a:t> producto </a:t>
            </a:r>
            <a:r>
              <a:rPr lang="es-CO" sz="2000" dirty="0" err="1" smtClean="0">
                <a:latin typeface="Arial" panose="020B0604020202020204" pitchFamily="34" charset="0"/>
                <a:cs typeface="Arial" panose="020B0604020202020204" pitchFamily="34" charset="0"/>
              </a:rPr>
              <a:t>where</a:t>
            </a:r>
            <a:r>
              <a:rPr lang="es-CO" sz="2000" dirty="0" smtClean="0">
                <a:latin typeface="Arial" panose="020B0604020202020204" pitchFamily="34" charset="0"/>
                <a:cs typeface="Arial" panose="020B0604020202020204" pitchFamily="34" charset="0"/>
              </a:rPr>
              <a:t> nombre </a:t>
            </a:r>
            <a:r>
              <a:rPr lang="es-CO" sz="2000" dirty="0" err="1" smtClean="0">
                <a:latin typeface="Arial" panose="020B0604020202020204" pitchFamily="34" charset="0"/>
                <a:cs typeface="Arial" panose="020B0604020202020204" pitchFamily="34" charset="0"/>
              </a:rPr>
              <a:t>like</a:t>
            </a:r>
            <a:r>
              <a:rPr lang="es-CO" sz="2000" dirty="0" smtClean="0">
                <a:latin typeface="Arial" panose="020B0604020202020204" pitchFamily="34" charset="0"/>
                <a:cs typeface="Arial" panose="020B0604020202020204" pitchFamily="34" charset="0"/>
              </a:rPr>
              <a:t> '%</a:t>
            </a:r>
            <a:r>
              <a:rPr lang="es-CO" sz="2000" dirty="0">
                <a:latin typeface="Arial" panose="020B0604020202020204" pitchFamily="34" charset="0"/>
                <a:cs typeface="Arial" panose="020B0604020202020204" pitchFamily="34" charset="0"/>
              </a:rPr>
              <a:t>e%'; </a:t>
            </a:r>
          </a:p>
          <a:p>
            <a:endParaRPr lang="es-CO" sz="2000" dirty="0">
              <a:latin typeface="Arial" panose="020B0604020202020204" pitchFamily="34" charset="0"/>
              <a:cs typeface="Arial" panose="020B0604020202020204" pitchFamily="34" charset="0"/>
            </a:endParaRPr>
          </a:p>
          <a:p>
            <a:r>
              <a:rPr lang="es-CO" sz="2000" dirty="0" err="1">
                <a:latin typeface="Arial" panose="020B0604020202020204" pitchFamily="34" charset="0"/>
                <a:cs typeface="Arial" panose="020B0604020202020204" pitchFamily="34" charset="0"/>
              </a:rPr>
              <a:t>delete</a:t>
            </a:r>
            <a:r>
              <a:rPr lang="es-CO" sz="2000" dirty="0">
                <a:latin typeface="Arial" panose="020B0604020202020204" pitchFamily="34" charset="0"/>
                <a:cs typeface="Arial" panose="020B0604020202020204" pitchFamily="34" charset="0"/>
              </a:rPr>
              <a:t> </a:t>
            </a:r>
            <a:r>
              <a:rPr lang="es-CO" sz="2000" dirty="0" err="1">
                <a:latin typeface="Arial" panose="020B0604020202020204" pitchFamily="34" charset="0"/>
                <a:cs typeface="Arial" panose="020B0604020202020204" pitchFamily="34" charset="0"/>
              </a:rPr>
              <a:t>from</a:t>
            </a:r>
            <a:r>
              <a:rPr lang="es-CO" sz="2000" dirty="0">
                <a:latin typeface="Arial" panose="020B0604020202020204" pitchFamily="34" charset="0"/>
                <a:cs typeface="Arial" panose="020B0604020202020204" pitchFamily="34" charset="0"/>
              </a:rPr>
              <a:t> alumno </a:t>
            </a:r>
            <a:r>
              <a:rPr lang="es-CO" sz="2000" dirty="0" err="1">
                <a:latin typeface="Arial" panose="020B0604020202020204" pitchFamily="34" charset="0"/>
                <a:cs typeface="Arial" panose="020B0604020202020204" pitchFamily="34" charset="0"/>
              </a:rPr>
              <a:t>where</a:t>
            </a:r>
            <a:r>
              <a:rPr lang="es-CO" sz="2000" dirty="0">
                <a:latin typeface="Arial" panose="020B0604020202020204" pitchFamily="34" charset="0"/>
                <a:cs typeface="Arial" panose="020B0604020202020204" pitchFamily="34" charset="0"/>
              </a:rPr>
              <a:t> carnet = '00001';</a:t>
            </a:r>
            <a:endParaRPr lang="es-CO" sz="2000" dirty="0" smtClean="0">
              <a:latin typeface="Arial" panose="020B0604020202020204" pitchFamily="34" charset="0"/>
              <a:cs typeface="Arial" panose="020B0604020202020204" pitchFamily="34" charset="0"/>
            </a:endParaRPr>
          </a:p>
          <a:p>
            <a:endParaRPr lang="es-CO"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29287125"/>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a">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icrosurco">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7145" cap="flat" cmpd="sng" algn="ctr">
          <a:solidFill>
            <a:schemeClr val="phClr"/>
          </a:solidFill>
          <a:prstDash val="solid"/>
        </a:ln>
        <a:ln w="58420" cap="flat" cmpd="thickThin" algn="ctr">
          <a:solidFill>
            <a:schemeClr val="phClr">
              <a:shade val="95000"/>
              <a:alpha val="50000"/>
              <a:satMod val="150000"/>
            </a:schemeClr>
          </a:solidFill>
          <a:prstDash val="solid"/>
        </a:ln>
      </a:lnStyleLst>
      <a:effectStyleLst>
        <a:effectStyle>
          <a:effectLst/>
        </a:effectStyle>
        <a:effectStyle>
          <a:effectLst>
            <a:outerShdw blurRad="50800" dist="38100" dir="2700000" rotWithShape="0">
              <a:srgbClr val="000000">
                <a:alpha val="60000"/>
              </a:srgbClr>
            </a:outerShdw>
          </a:effectLst>
          <a:scene3d>
            <a:camera prst="orthographicFront">
              <a:rot lat="0" lon="0" rev="0"/>
            </a:camera>
            <a:lightRig rig="flat" dir="tl"/>
          </a:scene3d>
          <a:sp3d prstMaterial="flat">
            <a:bevelT w="31750" h="63500" prst="riblet"/>
          </a:sp3d>
        </a:effectStyle>
        <a:effectStyle>
          <a:effectLst>
            <a:outerShdw blurRad="50800" dist="38100" dir="2700000" algn="ctr" rotWithShape="0">
              <a:srgbClr val="000000">
                <a:alpha val="60000"/>
              </a:srgbClr>
            </a:outerShdw>
          </a:effectLst>
          <a:scene3d>
            <a:camera prst="orthographicFront">
              <a:rot lat="0" lon="0" rev="0"/>
            </a:camera>
            <a:lightRig rig="flat" dir="tl"/>
          </a:scene3d>
          <a:sp3d prstMaterial="flat">
            <a:bevelT w="57150" h="114300" prst="riblet"/>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476</TotalTime>
  <Words>705</Words>
  <Application>Microsoft Office PowerPoint</Application>
  <PresentationFormat>Panorámica</PresentationFormat>
  <Paragraphs>166</Paragraphs>
  <Slides>11</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11</vt:i4>
      </vt:variant>
    </vt:vector>
  </HeadingPairs>
  <TitlesOfParts>
    <vt:vector size="17" baseType="lpstr">
      <vt:lpstr>Algerian</vt:lpstr>
      <vt:lpstr>Arial</vt:lpstr>
      <vt:lpstr>Calibri</vt:lpstr>
      <vt:lpstr>Trebuchet MS</vt:lpstr>
      <vt:lpstr>Wingdings 3</vt:lpstr>
      <vt:lpstr>Faceta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Computadores para Docentes 11</dc:creator>
  <cp:lastModifiedBy>Rodrigo Alcides Patiño</cp:lastModifiedBy>
  <cp:revision>33</cp:revision>
  <dcterms:created xsi:type="dcterms:W3CDTF">2014-02-10T13:25:25Z</dcterms:created>
  <dcterms:modified xsi:type="dcterms:W3CDTF">2017-08-30T20:04:28Z</dcterms:modified>
</cp:coreProperties>
</file>